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80"/>
  </p:notesMasterIdLst>
  <p:sldIdLst>
    <p:sldId id="257" r:id="rId3"/>
    <p:sldId id="448" r:id="rId4"/>
    <p:sldId id="659" r:id="rId5"/>
    <p:sldId id="660" r:id="rId6"/>
    <p:sldId id="661" r:id="rId7"/>
    <p:sldId id="662" r:id="rId8"/>
    <p:sldId id="663" r:id="rId9"/>
    <p:sldId id="664" r:id="rId10"/>
    <p:sldId id="665" r:id="rId11"/>
    <p:sldId id="685" r:id="rId12"/>
    <p:sldId id="414" r:id="rId13"/>
    <p:sldId id="666" r:id="rId14"/>
    <p:sldId id="416" r:id="rId15"/>
    <p:sldId id="667" r:id="rId16"/>
    <p:sldId id="669" r:id="rId17"/>
    <p:sldId id="670" r:id="rId18"/>
    <p:sldId id="668" r:id="rId19"/>
    <p:sldId id="671" r:id="rId20"/>
    <p:sldId id="672" r:id="rId21"/>
    <p:sldId id="673" r:id="rId22"/>
    <p:sldId id="674" r:id="rId23"/>
    <p:sldId id="675" r:id="rId24"/>
    <p:sldId id="686" r:id="rId25"/>
    <p:sldId id="636" r:id="rId26"/>
    <p:sldId id="676" r:id="rId27"/>
    <p:sldId id="677" r:id="rId28"/>
    <p:sldId id="678" r:id="rId29"/>
    <p:sldId id="679" r:id="rId30"/>
    <p:sldId id="693" r:id="rId31"/>
    <p:sldId id="694" r:id="rId32"/>
    <p:sldId id="680" r:id="rId33"/>
    <p:sldId id="684" r:id="rId34"/>
    <p:sldId id="683" r:id="rId35"/>
    <p:sldId id="682" r:id="rId36"/>
    <p:sldId id="687" r:id="rId37"/>
    <p:sldId id="697" r:id="rId38"/>
    <p:sldId id="698" r:id="rId39"/>
    <p:sldId id="695" r:id="rId40"/>
    <p:sldId id="419" r:id="rId41"/>
    <p:sldId id="420" r:id="rId42"/>
    <p:sldId id="421" r:id="rId43"/>
    <p:sldId id="696" r:id="rId44"/>
    <p:sldId id="699" r:id="rId45"/>
    <p:sldId id="426" r:id="rId46"/>
    <p:sldId id="702" r:id="rId47"/>
    <p:sldId id="700" r:id="rId48"/>
    <p:sldId id="701" r:id="rId49"/>
    <p:sldId id="440" r:id="rId50"/>
    <p:sldId id="446" r:id="rId51"/>
    <p:sldId id="462" r:id="rId52"/>
    <p:sldId id="472" r:id="rId53"/>
    <p:sldId id="481" r:id="rId54"/>
    <p:sldId id="486" r:id="rId55"/>
    <p:sldId id="501" r:id="rId56"/>
    <p:sldId id="504" r:id="rId57"/>
    <p:sldId id="505" r:id="rId58"/>
    <p:sldId id="703" r:id="rId59"/>
    <p:sldId id="704" r:id="rId60"/>
    <p:sldId id="532" r:id="rId61"/>
    <p:sldId id="538" r:id="rId62"/>
    <p:sldId id="690" r:id="rId63"/>
    <p:sldId id="550" r:id="rId64"/>
    <p:sldId id="554" r:id="rId65"/>
    <p:sldId id="562" r:id="rId66"/>
    <p:sldId id="570" r:id="rId67"/>
    <p:sldId id="575" r:id="rId68"/>
    <p:sldId id="691" r:id="rId69"/>
    <p:sldId id="692" r:id="rId70"/>
    <p:sldId id="593" r:id="rId71"/>
    <p:sldId id="555" r:id="rId72"/>
    <p:sldId id="557" r:id="rId73"/>
    <p:sldId id="558" r:id="rId74"/>
    <p:sldId id="594" r:id="rId75"/>
    <p:sldId id="595" r:id="rId76"/>
    <p:sldId id="596" r:id="rId77"/>
    <p:sldId id="597" r:id="rId78"/>
    <p:sldId id="598" r:id="rId79"/>
  </p:sldIdLst>
  <p:sldSz cx="9144000" cy="6858000" type="screen4x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4">
          <p15:clr>
            <a:srgbClr val="A4A3A4"/>
          </p15:clr>
        </p15:guide>
        <p15:guide id="2" pos="21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8" autoAdjust="0"/>
    <p:restoredTop sz="96357" autoAdjust="0"/>
  </p:normalViewPr>
  <p:slideViewPr>
    <p:cSldViewPr>
      <p:cViewPr varScale="1">
        <p:scale>
          <a:sx n="128" d="100"/>
          <a:sy n="128" d="100"/>
        </p:scale>
        <p:origin x="2176" y="176"/>
      </p:cViewPr>
      <p:guideLst>
        <p:guide orient="horz" pos="2874"/>
        <p:guide pos="216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201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86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993" y="1"/>
            <a:ext cx="2889938" cy="4986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BE84A-49C0-4C58-98E2-F487FF3A3892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241425"/>
            <a:ext cx="44656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77197"/>
            <a:ext cx="5335270" cy="39086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010"/>
            <a:ext cx="2889938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993" y="9428010"/>
            <a:ext cx="2889938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712C7-71DD-48B0-87D8-BC665B3FB6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734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这张应该没错。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Prewitt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边缘检测算子，其中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垂直边缘算子</a:t>
            </a:r>
            <a:r>
              <a:rPr lang="en-US" altLang="zh-CN" dirty="0" err="1"/>
              <a:t>fx</a:t>
            </a:r>
            <a:r>
              <a:rPr lang="zh-CN" altLang="en-US" dirty="0"/>
              <a:t>可以求得沿</a:t>
            </a:r>
            <a:r>
              <a:rPr lang="en-US" altLang="zh-CN" dirty="0"/>
              <a:t>y</a:t>
            </a:r>
            <a:r>
              <a:rPr lang="zh-CN" altLang="en-US" dirty="0"/>
              <a:t>轴（水平）的梯度，检测出沿</a:t>
            </a:r>
            <a:r>
              <a:rPr lang="en-US" altLang="zh-CN" dirty="0"/>
              <a:t>x</a:t>
            </a:r>
            <a:r>
              <a:rPr lang="zh-CN" altLang="en-US" dirty="0"/>
              <a:t>轴（竖直方向）的边缘；</a:t>
            </a:r>
            <a:r>
              <a:rPr lang="en-US" altLang="zh-CN" dirty="0" err="1"/>
              <a:t>fy</a:t>
            </a:r>
            <a:r>
              <a:rPr lang="zh-CN" altLang="en-US" dirty="0"/>
              <a:t>相反。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923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这张应该没错。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Prewitt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边缘检测算子，其中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垂直边缘算子</a:t>
            </a:r>
            <a:r>
              <a:rPr lang="en-US" altLang="zh-CN" dirty="0" err="1"/>
              <a:t>fx</a:t>
            </a:r>
            <a:r>
              <a:rPr lang="zh-CN" altLang="en-US" dirty="0"/>
              <a:t>可以求得沿</a:t>
            </a:r>
            <a:r>
              <a:rPr lang="en-US" altLang="zh-CN" dirty="0"/>
              <a:t>y</a:t>
            </a:r>
            <a:r>
              <a:rPr lang="zh-CN" altLang="en-US" dirty="0"/>
              <a:t>轴（水平）的梯度，检测出沿</a:t>
            </a:r>
            <a:r>
              <a:rPr lang="en-US" altLang="zh-CN" dirty="0"/>
              <a:t>x</a:t>
            </a:r>
            <a:r>
              <a:rPr lang="zh-CN" altLang="en-US" dirty="0"/>
              <a:t>轴（竖直方向）的边缘；</a:t>
            </a:r>
            <a:r>
              <a:rPr lang="en-US" altLang="zh-CN" dirty="0" err="1"/>
              <a:t>fy</a:t>
            </a:r>
            <a:r>
              <a:rPr lang="zh-CN" altLang="en-US" dirty="0"/>
              <a:t>相反。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03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这张应该没错。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Prewitt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边缘检测算子，其中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垂直边缘算子</a:t>
            </a:r>
            <a:r>
              <a:rPr lang="en-US" altLang="zh-CN" dirty="0" err="1"/>
              <a:t>fx</a:t>
            </a:r>
            <a:r>
              <a:rPr lang="zh-CN" altLang="en-US" dirty="0"/>
              <a:t>可以求得沿</a:t>
            </a:r>
            <a:r>
              <a:rPr lang="en-US" altLang="zh-CN" dirty="0"/>
              <a:t>y</a:t>
            </a:r>
            <a:r>
              <a:rPr lang="zh-CN" altLang="en-US" dirty="0"/>
              <a:t>轴（水平）的梯度，检测出沿</a:t>
            </a:r>
            <a:r>
              <a:rPr lang="en-US" altLang="zh-CN" dirty="0"/>
              <a:t>x</a:t>
            </a:r>
            <a:r>
              <a:rPr lang="zh-CN" altLang="en-US" dirty="0"/>
              <a:t>轴（竖直方向）的边缘；</a:t>
            </a:r>
            <a:r>
              <a:rPr lang="en-US" altLang="zh-CN" dirty="0" err="1"/>
              <a:t>fy</a:t>
            </a:r>
            <a:r>
              <a:rPr lang="zh-CN" altLang="en-US" dirty="0"/>
              <a:t>相反。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052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839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443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01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934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239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79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8710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940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948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165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113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136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10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473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861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915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582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307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811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6588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740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810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5302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spc="-10" baseline="-25000" dirty="0">
              <a:solidFill>
                <a:srgbClr val="003366"/>
              </a:solidFill>
              <a:uFillTx/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5816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060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dirty="0">
              <a:solidFill>
                <a:srgbClr val="003366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27756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7863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17344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52501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7189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47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839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16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71545" y="2431313"/>
            <a:ext cx="3559809" cy="3596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4/19/22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A7618-506D-47E0-8292-4FEB1F3825A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9A0B5-0824-45B4-89D9-E541E7346A5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0919A9-C2E4-4626-AE07-2D5B9A632E0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6F560B-C28C-42ED-90BC-D65EC6A232CA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FE00DA-22E1-401F-94DF-FCE00140F255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F532BB-FD2D-4A60-9F4D-B1B03F62A657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1A657-D0C7-4EED-BDB4-C6790B97110C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EF87C-7312-4F1F-959E-10FCBDB1899E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noProof="1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D1689-EA83-42F1-AD2B-B6E778EED88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C6BBF-3487-4342-8FE1-A3A9D455258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9EDA94-B4B3-48F0-B457-FE77D68BF1B9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noProof="1"/>
            </a:lvl1pPr>
          </a:lstStyle>
          <a:p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fld id="{2CBEDC8A-CF73-47FE-BE50-1C10F96D6094}" type="slidenum">
              <a:rPr lang="en-US" altLang="zh-CN"/>
              <a:t>‹#›</a:t>
            </a:fld>
            <a:endParaRPr lang="zh-CN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qinceli@hit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11" Type="http://schemas.openxmlformats.org/officeDocument/2006/relationships/image" Target="../media/image15.jpe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.png"/><Relationship Id="rId4" Type="http://schemas.openxmlformats.org/officeDocument/2006/relationships/image" Target="../media/image12.wmf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.png"/><Relationship Id="rId10" Type="http://schemas.openxmlformats.org/officeDocument/2006/relationships/image" Target="../media/image23.jpeg"/><Relationship Id="rId4" Type="http://schemas.openxmlformats.org/officeDocument/2006/relationships/image" Target="../media/image2.png"/><Relationship Id="rId9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16.jpeg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win_Sobe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hyperlink" Target="https://en.wikipedia.org/wiki/Gary_Feldman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7.png"/><Relationship Id="rId11" Type="http://schemas.openxmlformats.org/officeDocument/2006/relationships/image" Target="../media/image64.wmf"/><Relationship Id="rId5" Type="http://schemas.openxmlformats.org/officeDocument/2006/relationships/image" Target="../media/image66.pn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8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3.tiff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7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09770" y="1571069"/>
            <a:ext cx="415305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latin typeface="+mn-lt"/>
                <a:ea typeface="微软雅黑" panose="020B0503020204020204" pitchFamily="34" charset="-122"/>
              </a:rPr>
              <a:t>Lecture 4:</a:t>
            </a:r>
            <a:br>
              <a:rPr lang="en-US" dirty="0">
                <a:latin typeface="+mn-lt"/>
                <a:ea typeface="微软雅黑" panose="020B0503020204020204" pitchFamily="34" charset="-122"/>
              </a:rPr>
            </a:br>
            <a:r>
              <a:rPr sz="4800" dirty="0">
                <a:latin typeface="+mn-lt"/>
                <a:ea typeface="微软雅黑" panose="020B0503020204020204" pitchFamily="34" charset="-122"/>
              </a:rPr>
              <a:t>Edge</a:t>
            </a:r>
            <a:r>
              <a:rPr sz="4800" b="1" spc="-40" dirty="0">
                <a:solidFill>
                  <a:srgbClr val="003366"/>
                </a:solidFill>
                <a:latin typeface="+mn-lt"/>
                <a:cs typeface="Arial" panose="020B0604020202020204"/>
              </a:rPr>
              <a:t> </a:t>
            </a:r>
            <a:r>
              <a:rPr sz="4800" dirty="0">
                <a:latin typeface="+mn-lt"/>
                <a:ea typeface="微软雅黑" panose="020B0503020204020204" pitchFamily="34" charset="-122"/>
              </a:rPr>
              <a:t>Detection</a:t>
            </a:r>
            <a:endParaRPr lang="zh-CN" sz="4800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151A400B-D096-4C42-9086-3CDCE9C76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1" y="3429000"/>
            <a:ext cx="767117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Harbin Institute of Technology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Shenzhen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Jingyong </a:t>
            </a:r>
            <a:r>
              <a:rPr lang="en-US" altLang="zh-CN" sz="2800" dirty="0" err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Su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hlinkClick r:id="rId4"/>
              </a:rPr>
              <a:t>sujingyong@hit.edu.cn</a:t>
            </a:r>
            <a:endParaRPr lang="en-US" altLang="zh-CN" sz="2800" b="1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34" y="2058727"/>
            <a:ext cx="7084781" cy="316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Edge Detection Overview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Image Gradients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Effects of Noise</a:t>
            </a: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Classical Edge Detectors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0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093327"/>
              </p:ext>
            </p:extLst>
          </p:nvPr>
        </p:nvGraphicFramePr>
        <p:xfrm>
          <a:off x="2989043" y="1371600"/>
          <a:ext cx="4876800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3" imgW="48768000" imgH="29260800" progId="Equation.DSMT4">
                  <p:embed/>
                </p:oleObj>
              </mc:Choice>
              <mc:Fallback>
                <p:oleObj name="Equation" r:id="rId3" imgW="48768000" imgH="292608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9043" y="1371600"/>
                        <a:ext cx="4876800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62000" y="1524833"/>
            <a:ext cx="213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Backward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Central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8460F400-F49D-6948-803E-9FB8058CBED9}"/>
              </a:ext>
            </a:extLst>
          </p:cNvPr>
          <p:cNvSpPr txBox="1">
            <a:spLocks/>
          </p:cNvSpPr>
          <p:nvPr/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Types of Discrete Derivative in 1D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7383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274234"/>
              </p:ext>
            </p:extLst>
          </p:nvPr>
        </p:nvGraphicFramePr>
        <p:xfrm>
          <a:off x="3886200" y="1459289"/>
          <a:ext cx="45720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Equation" r:id="rId3" imgW="48768000" imgH="29260800" progId="Equation.DSMT4">
                  <p:embed/>
                </p:oleObj>
              </mc:Choice>
              <mc:Fallback>
                <p:oleObj name="Equation" r:id="rId3" imgW="48768000" imgH="292608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1459289"/>
                        <a:ext cx="45720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62000" y="1524833"/>
            <a:ext cx="365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Backward   [0 1 -1]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Forward      [-1 1 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Central        [1 0 -1]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8460F400-F49D-6948-803E-9FB8058CBED9}"/>
              </a:ext>
            </a:extLst>
          </p:cNvPr>
          <p:cNvSpPr txBox="1">
            <a:spLocks/>
          </p:cNvSpPr>
          <p:nvPr/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1D Discrete Derivative Filters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1806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60744" y="1265038"/>
            <a:ext cx="30537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function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vector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magnitude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direction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713984"/>
              </p:ext>
            </p:extLst>
          </p:nvPr>
        </p:nvGraphicFramePr>
        <p:xfrm>
          <a:off x="3710685" y="1200867"/>
          <a:ext cx="1117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7" name="Equation" r:id="rId3" imgW="12192000" imgH="6096000" progId="Equation.DSMT4">
                  <p:embed/>
                </p:oleObj>
              </mc:Choice>
              <mc:Fallback>
                <p:oleObj name="Equation" r:id="rId3" imgW="12192000" imgH="60960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0685" y="1200867"/>
                        <a:ext cx="11176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106063"/>
              </p:ext>
            </p:extLst>
          </p:nvPr>
        </p:nvGraphicFramePr>
        <p:xfrm>
          <a:off x="3583055" y="1749358"/>
          <a:ext cx="3437455" cy="1706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8" name="Equation" r:id="rId5" imgW="44196000" imgH="21945600" progId="Equation.DSMT4">
                  <p:embed/>
                </p:oleObj>
              </mc:Choice>
              <mc:Fallback>
                <p:oleObj name="Equation" r:id="rId5" imgW="44196000" imgH="219456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3055" y="1749358"/>
                        <a:ext cx="3437455" cy="1706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072401"/>
              </p:ext>
            </p:extLst>
          </p:nvPr>
        </p:nvGraphicFramePr>
        <p:xfrm>
          <a:off x="3816626" y="3451599"/>
          <a:ext cx="2652032" cy="583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9" name="Equation" r:id="rId7" imgW="33223200" imgH="7315200" progId="Equation.DSMT4">
                  <p:embed/>
                </p:oleObj>
              </mc:Choice>
              <mc:Fallback>
                <p:oleObj name="Equation" r:id="rId7" imgW="33223200" imgH="73152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6626" y="3451599"/>
                        <a:ext cx="2652032" cy="583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90B7551-00A9-9D49-95D0-95BD2A7CFD82}"/>
              </a:ext>
            </a:extLst>
          </p:cNvPr>
          <p:cNvSpPr txBox="1">
            <a:spLocks/>
          </p:cNvSpPr>
          <p:nvPr/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Derivatives in 2D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182DC9-58DA-E94D-8923-5D863225B9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3435" y="4425423"/>
            <a:ext cx="1998744" cy="91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57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80026" y="1579325"/>
            <a:ext cx="305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masks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7348D7FB-BD7C-C54C-A721-0A6114061532}"/>
              </a:ext>
            </a:extLst>
          </p:cNvPr>
          <p:cNvSpPr txBox="1">
            <a:spLocks/>
          </p:cNvSpPr>
          <p:nvPr/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2D  Discrete Derivative Filters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F03F7-343D-8F47-B2DF-568B00F89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328859"/>
            <a:ext cx="4599264" cy="1171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6D900-886C-4941-8920-FD83B8AD4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049" y="2980930"/>
            <a:ext cx="3700788" cy="25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7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124526" y="1735404"/>
            <a:ext cx="305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mask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6" y="2872206"/>
            <a:ext cx="3446463" cy="27181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872206"/>
            <a:ext cx="3404394" cy="267976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7348D7FB-BD7C-C54C-A721-0A6114061532}"/>
              </a:ext>
            </a:extLst>
          </p:cNvPr>
          <p:cNvSpPr txBox="1">
            <a:spLocks/>
          </p:cNvSpPr>
          <p:nvPr/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2D  Discrete Derivative Filters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0C23E-1997-7A45-92A5-76C5520F89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097" y="1378907"/>
            <a:ext cx="2087210" cy="12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0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124526" y="1735404"/>
            <a:ext cx="305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mask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7348D7FB-BD7C-C54C-A721-0A6114061532}"/>
              </a:ext>
            </a:extLst>
          </p:cNvPr>
          <p:cNvSpPr txBox="1">
            <a:spLocks/>
          </p:cNvSpPr>
          <p:nvPr/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2D  Discrete Derivative Filters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9" name="对象 3">
            <a:extLst>
              <a:ext uri="{FF2B5EF4-FFF2-40B4-BE49-F238E27FC236}">
                <a16:creationId xmlns:a16="http://schemas.microsoft.com/office/drawing/2014/main" id="{7ABDC11F-FD16-1B41-A8D0-B453EB2058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379386"/>
              </p:ext>
            </p:extLst>
          </p:nvPr>
        </p:nvGraphicFramePr>
        <p:xfrm>
          <a:off x="848622" y="3067382"/>
          <a:ext cx="3587750" cy="2391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7" name="Equation" r:id="rId6" imgW="41148000" imgH="27432000" progId="Equation.DSMT4">
                  <p:embed/>
                </p:oleObj>
              </mc:Choice>
              <mc:Fallback>
                <p:oleObj name="Equation" r:id="rId6" imgW="41148000" imgH="274320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8622" y="3067382"/>
                        <a:ext cx="3587750" cy="2391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8">
            <a:extLst>
              <a:ext uri="{FF2B5EF4-FFF2-40B4-BE49-F238E27FC236}">
                <a16:creationId xmlns:a16="http://schemas.microsoft.com/office/drawing/2014/main" id="{BF5763F1-48C5-B343-B031-A9BC6B540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387526"/>
              </p:ext>
            </p:extLst>
          </p:nvPr>
        </p:nvGraphicFramePr>
        <p:xfrm>
          <a:off x="5261872" y="3066852"/>
          <a:ext cx="2951163" cy="239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8" name="Equation" r:id="rId8" imgW="33832800" imgH="27432000" progId="Equation.DSMT4">
                  <p:embed/>
                </p:oleObj>
              </mc:Choice>
              <mc:Fallback>
                <p:oleObj name="Equation" r:id="rId8" imgW="33832800" imgH="274320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61872" y="3066852"/>
                        <a:ext cx="2951163" cy="239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FB7694-F0C9-2D40-AE63-30FE9D56C4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425" y="1282029"/>
            <a:ext cx="2031150" cy="13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1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D31E9DD-2170-6D48-A984-448C1D9FB79D}"/>
              </a:ext>
            </a:extLst>
          </p:cNvPr>
          <p:cNvSpPr txBox="1">
            <a:spLocks/>
          </p:cNvSpPr>
          <p:nvPr/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3x3 image gradient filters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3E251-357E-C443-8ACF-D16DD1595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953434"/>
            <a:ext cx="5588000" cy="2019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FE906D-D6DB-C540-BA7D-47722C058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185896"/>
            <a:ext cx="4599264" cy="1171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FD7C6-D03D-734E-B0F8-2488E0A5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22" y="3057256"/>
            <a:ext cx="2514600" cy="18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52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D31E9DD-2170-6D48-A984-448C1D9FB79D}"/>
              </a:ext>
            </a:extLst>
          </p:cNvPr>
          <p:cNvSpPr txBox="1">
            <a:spLocks/>
          </p:cNvSpPr>
          <p:nvPr/>
        </p:nvSpPr>
        <p:spPr>
          <a:xfrm>
            <a:off x="759286" y="235351"/>
            <a:ext cx="7470314" cy="62837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Characterizing</a:t>
            </a:r>
            <a:r>
              <a:rPr lang="en-US" sz="4000" spc="-95" dirty="0"/>
              <a:t> </a:t>
            </a:r>
            <a:r>
              <a:rPr lang="en-US" sz="3600" b="1" spc="-5" dirty="0">
                <a:latin typeface="Arial" panose="020B0604020202020204"/>
                <a:cs typeface="Arial" panose="020B0604020202020204"/>
              </a:rPr>
              <a:t>edges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09485EA-F64D-FC4E-B1E3-A282820E48A8}"/>
              </a:ext>
            </a:extLst>
          </p:cNvPr>
          <p:cNvSpPr/>
          <p:nvPr/>
        </p:nvSpPr>
        <p:spPr>
          <a:xfrm>
            <a:off x="228600" y="2560954"/>
            <a:ext cx="2743187" cy="208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B5EE4F5-68C4-854D-B4D0-0856770F5E5C}"/>
              </a:ext>
            </a:extLst>
          </p:cNvPr>
          <p:cNvSpPr/>
          <p:nvPr/>
        </p:nvSpPr>
        <p:spPr>
          <a:xfrm>
            <a:off x="223837" y="2556192"/>
            <a:ext cx="2752725" cy="2092325"/>
          </a:xfrm>
          <a:custGeom>
            <a:avLst/>
            <a:gdLst/>
            <a:ahLst/>
            <a:cxnLst/>
            <a:rect l="l" t="t" r="r" b="b"/>
            <a:pathLst>
              <a:path w="2752725" h="2092325">
                <a:moveTo>
                  <a:pt x="0" y="0"/>
                </a:moveTo>
                <a:lnTo>
                  <a:pt x="2752725" y="0"/>
                </a:lnTo>
                <a:lnTo>
                  <a:pt x="2752725" y="2092325"/>
                </a:lnTo>
                <a:lnTo>
                  <a:pt x="0" y="20923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85532472-DCFD-5744-AB97-709C496E3027}"/>
              </a:ext>
            </a:extLst>
          </p:cNvPr>
          <p:cNvSpPr/>
          <p:nvPr/>
        </p:nvSpPr>
        <p:spPr>
          <a:xfrm>
            <a:off x="228600" y="3627755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>
                <a:moveTo>
                  <a:pt x="0" y="0"/>
                </a:moveTo>
                <a:lnTo>
                  <a:pt x="274320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7AD85FEC-4A64-DF47-A90E-EE34E39F5BFD}"/>
              </a:ext>
            </a:extLst>
          </p:cNvPr>
          <p:cNvSpPr txBox="1"/>
          <p:nvPr/>
        </p:nvSpPr>
        <p:spPr>
          <a:xfrm>
            <a:off x="1254125" y="2206878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m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age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26623F00-7AB1-FB43-8E89-02670BE85317}"/>
              </a:ext>
            </a:extLst>
          </p:cNvPr>
          <p:cNvSpPr/>
          <p:nvPr/>
        </p:nvSpPr>
        <p:spPr>
          <a:xfrm>
            <a:off x="3200400" y="2560955"/>
            <a:ext cx="2741930" cy="2084705"/>
          </a:xfrm>
          <a:custGeom>
            <a:avLst/>
            <a:gdLst/>
            <a:ahLst/>
            <a:cxnLst/>
            <a:rect l="l" t="t" r="r" b="b"/>
            <a:pathLst>
              <a:path w="2741929" h="2084704">
                <a:moveTo>
                  <a:pt x="0" y="0"/>
                </a:moveTo>
                <a:lnTo>
                  <a:pt x="2741612" y="0"/>
                </a:lnTo>
                <a:lnTo>
                  <a:pt x="2741612" y="2084387"/>
                </a:lnTo>
                <a:lnTo>
                  <a:pt x="0" y="20843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9C929A8C-5797-1F47-ABF4-3C111125E809}"/>
              </a:ext>
            </a:extLst>
          </p:cNvPr>
          <p:cNvSpPr/>
          <p:nvPr/>
        </p:nvSpPr>
        <p:spPr>
          <a:xfrm>
            <a:off x="3200400" y="2865755"/>
            <a:ext cx="1447800" cy="1609725"/>
          </a:xfrm>
          <a:custGeom>
            <a:avLst/>
            <a:gdLst/>
            <a:ahLst/>
            <a:cxnLst/>
            <a:rect l="l" t="t" r="r" b="b"/>
            <a:pathLst>
              <a:path w="1447800" h="1609725">
                <a:moveTo>
                  <a:pt x="0" y="0"/>
                </a:moveTo>
                <a:lnTo>
                  <a:pt x="501650" y="0"/>
                </a:lnTo>
                <a:lnTo>
                  <a:pt x="547614" y="4034"/>
                </a:lnTo>
                <a:lnTo>
                  <a:pt x="585199" y="17462"/>
                </a:lnTo>
                <a:lnTo>
                  <a:pt x="616346" y="42267"/>
                </a:lnTo>
                <a:lnTo>
                  <a:pt x="642996" y="80433"/>
                </a:lnTo>
                <a:lnTo>
                  <a:pt x="667088" y="133945"/>
                </a:lnTo>
                <a:lnTo>
                  <a:pt x="690562" y="204787"/>
                </a:lnTo>
                <a:lnTo>
                  <a:pt x="700410" y="241780"/>
                </a:lnTo>
                <a:lnTo>
                  <a:pt x="709570" y="283597"/>
                </a:lnTo>
                <a:lnTo>
                  <a:pt x="718085" y="329574"/>
                </a:lnTo>
                <a:lnTo>
                  <a:pt x="725996" y="379042"/>
                </a:lnTo>
                <a:lnTo>
                  <a:pt x="733345" y="431336"/>
                </a:lnTo>
                <a:lnTo>
                  <a:pt x="740173" y="485788"/>
                </a:lnTo>
                <a:lnTo>
                  <a:pt x="746521" y="541734"/>
                </a:lnTo>
                <a:lnTo>
                  <a:pt x="752433" y="598506"/>
                </a:lnTo>
                <a:lnTo>
                  <a:pt x="757949" y="655437"/>
                </a:lnTo>
                <a:lnTo>
                  <a:pt x="763110" y="711861"/>
                </a:lnTo>
                <a:lnTo>
                  <a:pt x="767960" y="767113"/>
                </a:lnTo>
                <a:lnTo>
                  <a:pt x="772538" y="820524"/>
                </a:lnTo>
                <a:lnTo>
                  <a:pt x="776888" y="871429"/>
                </a:lnTo>
                <a:lnTo>
                  <a:pt x="781050" y="919162"/>
                </a:lnTo>
                <a:lnTo>
                  <a:pt x="786449" y="977793"/>
                </a:lnTo>
                <a:lnTo>
                  <a:pt x="792285" y="1036418"/>
                </a:lnTo>
                <a:lnTo>
                  <a:pt x="798600" y="1094476"/>
                </a:lnTo>
                <a:lnTo>
                  <a:pt x="805438" y="1151412"/>
                </a:lnTo>
                <a:lnTo>
                  <a:pt x="812841" y="1206665"/>
                </a:lnTo>
                <a:lnTo>
                  <a:pt x="820853" y="1259679"/>
                </a:lnTo>
                <a:lnTo>
                  <a:pt x="829515" y="1309895"/>
                </a:lnTo>
                <a:lnTo>
                  <a:pt x="838872" y="1356754"/>
                </a:lnTo>
                <a:lnTo>
                  <a:pt x="848966" y="1399699"/>
                </a:lnTo>
                <a:lnTo>
                  <a:pt x="859840" y="1438171"/>
                </a:lnTo>
                <a:lnTo>
                  <a:pt x="898093" y="1527200"/>
                </a:lnTo>
                <a:lnTo>
                  <a:pt x="926249" y="1562366"/>
                </a:lnTo>
                <a:lnTo>
                  <a:pt x="958748" y="1582597"/>
                </a:lnTo>
                <a:lnTo>
                  <a:pt x="998334" y="1593380"/>
                </a:lnTo>
                <a:lnTo>
                  <a:pt x="1047750" y="1600200"/>
                </a:lnTo>
                <a:lnTo>
                  <a:pt x="1087989" y="1603734"/>
                </a:lnTo>
                <a:lnTo>
                  <a:pt x="1137493" y="1606153"/>
                </a:lnTo>
                <a:lnTo>
                  <a:pt x="1193024" y="1607678"/>
                </a:lnTo>
                <a:lnTo>
                  <a:pt x="1251346" y="1608534"/>
                </a:lnTo>
                <a:lnTo>
                  <a:pt x="1309222" y="1608943"/>
                </a:lnTo>
                <a:lnTo>
                  <a:pt x="1363414" y="1609129"/>
                </a:lnTo>
                <a:lnTo>
                  <a:pt x="1410685" y="1609315"/>
                </a:lnTo>
                <a:lnTo>
                  <a:pt x="1447800" y="16097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D88B9A66-96BB-2B4A-BEE9-C4386FB9617A}"/>
              </a:ext>
            </a:extLst>
          </p:cNvPr>
          <p:cNvSpPr/>
          <p:nvPr/>
        </p:nvSpPr>
        <p:spPr>
          <a:xfrm>
            <a:off x="4495800" y="2865755"/>
            <a:ext cx="1447800" cy="1609725"/>
          </a:xfrm>
          <a:custGeom>
            <a:avLst/>
            <a:gdLst/>
            <a:ahLst/>
            <a:cxnLst/>
            <a:rect l="l" t="t" r="r" b="b"/>
            <a:pathLst>
              <a:path w="1447800" h="1609725">
                <a:moveTo>
                  <a:pt x="1447800" y="0"/>
                </a:moveTo>
                <a:lnTo>
                  <a:pt x="946150" y="0"/>
                </a:lnTo>
                <a:lnTo>
                  <a:pt x="900185" y="4034"/>
                </a:lnTo>
                <a:lnTo>
                  <a:pt x="862600" y="17462"/>
                </a:lnTo>
                <a:lnTo>
                  <a:pt x="831453" y="42267"/>
                </a:lnTo>
                <a:lnTo>
                  <a:pt x="804803" y="80433"/>
                </a:lnTo>
                <a:lnTo>
                  <a:pt x="780711" y="133945"/>
                </a:lnTo>
                <a:lnTo>
                  <a:pt x="757237" y="204787"/>
                </a:lnTo>
                <a:lnTo>
                  <a:pt x="747389" y="241780"/>
                </a:lnTo>
                <a:lnTo>
                  <a:pt x="738229" y="283597"/>
                </a:lnTo>
                <a:lnTo>
                  <a:pt x="729714" y="329574"/>
                </a:lnTo>
                <a:lnTo>
                  <a:pt x="721803" y="379042"/>
                </a:lnTo>
                <a:lnTo>
                  <a:pt x="714454" y="431336"/>
                </a:lnTo>
                <a:lnTo>
                  <a:pt x="707626" y="485788"/>
                </a:lnTo>
                <a:lnTo>
                  <a:pt x="701278" y="541734"/>
                </a:lnTo>
                <a:lnTo>
                  <a:pt x="695366" y="598506"/>
                </a:lnTo>
                <a:lnTo>
                  <a:pt x="689850" y="655437"/>
                </a:lnTo>
                <a:lnTo>
                  <a:pt x="684689" y="711861"/>
                </a:lnTo>
                <a:lnTo>
                  <a:pt x="679839" y="767113"/>
                </a:lnTo>
                <a:lnTo>
                  <a:pt x="675261" y="820524"/>
                </a:lnTo>
                <a:lnTo>
                  <a:pt x="670911" y="871429"/>
                </a:lnTo>
                <a:lnTo>
                  <a:pt x="666750" y="919162"/>
                </a:lnTo>
                <a:lnTo>
                  <a:pt x="661350" y="977793"/>
                </a:lnTo>
                <a:lnTo>
                  <a:pt x="655514" y="1036418"/>
                </a:lnTo>
                <a:lnTo>
                  <a:pt x="649199" y="1094476"/>
                </a:lnTo>
                <a:lnTo>
                  <a:pt x="642361" y="1151412"/>
                </a:lnTo>
                <a:lnTo>
                  <a:pt x="634958" y="1206665"/>
                </a:lnTo>
                <a:lnTo>
                  <a:pt x="626946" y="1259679"/>
                </a:lnTo>
                <a:lnTo>
                  <a:pt x="618284" y="1309895"/>
                </a:lnTo>
                <a:lnTo>
                  <a:pt x="608927" y="1356754"/>
                </a:lnTo>
                <a:lnTo>
                  <a:pt x="598833" y="1399699"/>
                </a:lnTo>
                <a:lnTo>
                  <a:pt x="587959" y="1438171"/>
                </a:lnTo>
                <a:lnTo>
                  <a:pt x="549706" y="1527200"/>
                </a:lnTo>
                <a:lnTo>
                  <a:pt x="521550" y="1562366"/>
                </a:lnTo>
                <a:lnTo>
                  <a:pt x="489051" y="1582597"/>
                </a:lnTo>
                <a:lnTo>
                  <a:pt x="449465" y="1593380"/>
                </a:lnTo>
                <a:lnTo>
                  <a:pt x="400050" y="1600200"/>
                </a:lnTo>
                <a:lnTo>
                  <a:pt x="359810" y="1603734"/>
                </a:lnTo>
                <a:lnTo>
                  <a:pt x="310306" y="1606153"/>
                </a:lnTo>
                <a:lnTo>
                  <a:pt x="254775" y="1607678"/>
                </a:lnTo>
                <a:lnTo>
                  <a:pt x="196453" y="1608534"/>
                </a:lnTo>
                <a:lnTo>
                  <a:pt x="138577" y="1608943"/>
                </a:lnTo>
                <a:lnTo>
                  <a:pt x="84385" y="1609129"/>
                </a:lnTo>
                <a:lnTo>
                  <a:pt x="37114" y="1609315"/>
                </a:lnTo>
                <a:lnTo>
                  <a:pt x="0" y="160972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D5826A1A-6281-EA40-A4EC-14F60BE7799E}"/>
              </a:ext>
            </a:extLst>
          </p:cNvPr>
          <p:cNvSpPr txBox="1"/>
          <p:nvPr/>
        </p:nvSpPr>
        <p:spPr>
          <a:xfrm>
            <a:off x="485238" y="1097614"/>
            <a:ext cx="8582562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edge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is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place </a:t>
            </a:r>
            <a:r>
              <a:rPr sz="2400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rapid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change in 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image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intensity</a:t>
            </a:r>
            <a:r>
              <a:rPr sz="24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591F8916-8E2F-EE4D-B8C7-DC4A0F299A8B}"/>
              </a:ext>
            </a:extLst>
          </p:cNvPr>
          <p:cNvSpPr/>
          <p:nvPr/>
        </p:nvSpPr>
        <p:spPr>
          <a:xfrm>
            <a:off x="6172200" y="2560955"/>
            <a:ext cx="2741930" cy="2084705"/>
          </a:xfrm>
          <a:custGeom>
            <a:avLst/>
            <a:gdLst/>
            <a:ahLst/>
            <a:cxnLst/>
            <a:rect l="l" t="t" r="r" b="b"/>
            <a:pathLst>
              <a:path w="2741929" h="2084704">
                <a:moveTo>
                  <a:pt x="0" y="0"/>
                </a:moveTo>
                <a:lnTo>
                  <a:pt x="2741612" y="0"/>
                </a:lnTo>
                <a:lnTo>
                  <a:pt x="2741612" y="2084387"/>
                </a:lnTo>
                <a:lnTo>
                  <a:pt x="0" y="20843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E845790F-E7D6-D347-9FAC-E596378C13EC}"/>
              </a:ext>
            </a:extLst>
          </p:cNvPr>
          <p:cNvSpPr/>
          <p:nvPr/>
        </p:nvSpPr>
        <p:spPr>
          <a:xfrm>
            <a:off x="6172200" y="3599181"/>
            <a:ext cx="1443355" cy="990600"/>
          </a:xfrm>
          <a:custGeom>
            <a:avLst/>
            <a:gdLst/>
            <a:ahLst/>
            <a:cxnLst/>
            <a:rect l="l" t="t" r="r" b="b"/>
            <a:pathLst>
              <a:path w="1443354" h="990600">
                <a:moveTo>
                  <a:pt x="0" y="0"/>
                </a:moveTo>
                <a:lnTo>
                  <a:pt x="32769" y="427"/>
                </a:lnTo>
                <a:lnTo>
                  <a:pt x="78003" y="738"/>
                </a:lnTo>
                <a:lnTo>
                  <a:pt x="132291" y="1049"/>
                </a:lnTo>
                <a:lnTo>
                  <a:pt x="192224" y="1476"/>
                </a:lnTo>
                <a:lnTo>
                  <a:pt x="254391" y="2136"/>
                </a:lnTo>
                <a:lnTo>
                  <a:pt x="315383" y="3145"/>
                </a:lnTo>
                <a:lnTo>
                  <a:pt x="371788" y="4621"/>
                </a:lnTo>
                <a:lnTo>
                  <a:pt x="420197" y="6679"/>
                </a:lnTo>
                <a:lnTo>
                  <a:pt x="511075" y="26609"/>
                </a:lnTo>
                <a:lnTo>
                  <a:pt x="541734" y="58375"/>
                </a:lnTo>
                <a:lnTo>
                  <a:pt x="556319" y="96332"/>
                </a:lnTo>
                <a:lnTo>
                  <a:pt x="564103" y="151058"/>
                </a:lnTo>
                <a:lnTo>
                  <a:pt x="567750" y="183250"/>
                </a:lnTo>
                <a:lnTo>
                  <a:pt x="572698" y="226271"/>
                </a:lnTo>
                <a:lnTo>
                  <a:pt x="578734" y="277742"/>
                </a:lnTo>
                <a:lnTo>
                  <a:pt x="585644" y="335280"/>
                </a:lnTo>
                <a:lnTo>
                  <a:pt x="593212" y="396504"/>
                </a:lnTo>
                <a:lnTo>
                  <a:pt x="601223" y="459031"/>
                </a:lnTo>
                <a:lnTo>
                  <a:pt x="609464" y="520481"/>
                </a:lnTo>
                <a:lnTo>
                  <a:pt x="617718" y="578471"/>
                </a:lnTo>
                <a:lnTo>
                  <a:pt x="625773" y="630621"/>
                </a:lnTo>
                <a:lnTo>
                  <a:pt x="633412" y="674547"/>
                </a:lnTo>
                <a:lnTo>
                  <a:pt x="645436" y="737109"/>
                </a:lnTo>
                <a:lnTo>
                  <a:pt x="658266" y="799781"/>
                </a:lnTo>
                <a:lnTo>
                  <a:pt x="671734" y="859014"/>
                </a:lnTo>
                <a:lnTo>
                  <a:pt x="685675" y="911261"/>
                </a:lnTo>
                <a:lnTo>
                  <a:pt x="699920" y="952972"/>
                </a:lnTo>
                <a:lnTo>
                  <a:pt x="728662" y="990600"/>
                </a:lnTo>
                <a:lnTo>
                  <a:pt x="744727" y="981935"/>
                </a:lnTo>
                <a:lnTo>
                  <a:pt x="775773" y="919554"/>
                </a:lnTo>
                <a:lnTo>
                  <a:pt x="791088" y="870458"/>
                </a:lnTo>
                <a:lnTo>
                  <a:pt x="806487" y="812505"/>
                </a:lnTo>
                <a:lnTo>
                  <a:pt x="822135" y="748006"/>
                </a:lnTo>
                <a:lnTo>
                  <a:pt x="838200" y="679272"/>
                </a:lnTo>
                <a:lnTo>
                  <a:pt x="845291" y="637870"/>
                </a:lnTo>
                <a:lnTo>
                  <a:pt x="851167" y="590933"/>
                </a:lnTo>
                <a:lnTo>
                  <a:pt x="856104" y="539863"/>
                </a:lnTo>
                <a:lnTo>
                  <a:pt x="860384" y="486064"/>
                </a:lnTo>
                <a:lnTo>
                  <a:pt x="864284" y="430940"/>
                </a:lnTo>
                <a:lnTo>
                  <a:pt x="868084" y="375894"/>
                </a:lnTo>
                <a:lnTo>
                  <a:pt x="872063" y="322329"/>
                </a:lnTo>
                <a:lnTo>
                  <a:pt x="876500" y="271649"/>
                </a:lnTo>
                <a:lnTo>
                  <a:pt x="881674" y="225257"/>
                </a:lnTo>
                <a:lnTo>
                  <a:pt x="887864" y="184557"/>
                </a:lnTo>
                <a:lnTo>
                  <a:pt x="913358" y="86161"/>
                </a:lnTo>
                <a:lnTo>
                  <a:pt x="933450" y="52477"/>
                </a:lnTo>
                <a:lnTo>
                  <a:pt x="1019175" y="23583"/>
                </a:lnTo>
                <a:lnTo>
                  <a:pt x="1059786" y="17035"/>
                </a:lnTo>
                <a:lnTo>
                  <a:pt x="1111299" y="12457"/>
                </a:lnTo>
                <a:lnTo>
                  <a:pt x="1170030" y="9463"/>
                </a:lnTo>
                <a:lnTo>
                  <a:pt x="1232296" y="7666"/>
                </a:lnTo>
                <a:lnTo>
                  <a:pt x="1294414" y="6679"/>
                </a:lnTo>
                <a:lnTo>
                  <a:pt x="1352698" y="6115"/>
                </a:lnTo>
                <a:lnTo>
                  <a:pt x="1403467" y="5588"/>
                </a:lnTo>
                <a:lnTo>
                  <a:pt x="1443037" y="471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9BF4DFCE-4EEA-2D46-93BD-9D1048A10B95}"/>
              </a:ext>
            </a:extLst>
          </p:cNvPr>
          <p:cNvSpPr/>
          <p:nvPr/>
        </p:nvSpPr>
        <p:spPr>
          <a:xfrm>
            <a:off x="7472364" y="2608581"/>
            <a:ext cx="1443355" cy="990600"/>
          </a:xfrm>
          <a:custGeom>
            <a:avLst/>
            <a:gdLst/>
            <a:ahLst/>
            <a:cxnLst/>
            <a:rect l="l" t="t" r="r" b="b"/>
            <a:pathLst>
              <a:path w="1443354" h="990600">
                <a:moveTo>
                  <a:pt x="0" y="990600"/>
                </a:moveTo>
                <a:lnTo>
                  <a:pt x="32769" y="990172"/>
                </a:lnTo>
                <a:lnTo>
                  <a:pt x="78003" y="989861"/>
                </a:lnTo>
                <a:lnTo>
                  <a:pt x="132291" y="989550"/>
                </a:lnTo>
                <a:lnTo>
                  <a:pt x="192224" y="989123"/>
                </a:lnTo>
                <a:lnTo>
                  <a:pt x="254391" y="988463"/>
                </a:lnTo>
                <a:lnTo>
                  <a:pt x="315383" y="987454"/>
                </a:lnTo>
                <a:lnTo>
                  <a:pt x="371788" y="985978"/>
                </a:lnTo>
                <a:lnTo>
                  <a:pt x="420197" y="983920"/>
                </a:lnTo>
                <a:lnTo>
                  <a:pt x="511075" y="963990"/>
                </a:lnTo>
                <a:lnTo>
                  <a:pt x="541734" y="932224"/>
                </a:lnTo>
                <a:lnTo>
                  <a:pt x="556319" y="894267"/>
                </a:lnTo>
                <a:lnTo>
                  <a:pt x="564103" y="839541"/>
                </a:lnTo>
                <a:lnTo>
                  <a:pt x="567750" y="807349"/>
                </a:lnTo>
                <a:lnTo>
                  <a:pt x="572698" y="764328"/>
                </a:lnTo>
                <a:lnTo>
                  <a:pt x="578734" y="712857"/>
                </a:lnTo>
                <a:lnTo>
                  <a:pt x="585644" y="655319"/>
                </a:lnTo>
                <a:lnTo>
                  <a:pt x="593212" y="594095"/>
                </a:lnTo>
                <a:lnTo>
                  <a:pt x="601223" y="531568"/>
                </a:lnTo>
                <a:lnTo>
                  <a:pt x="609464" y="470118"/>
                </a:lnTo>
                <a:lnTo>
                  <a:pt x="617718" y="412128"/>
                </a:lnTo>
                <a:lnTo>
                  <a:pt x="625773" y="359978"/>
                </a:lnTo>
                <a:lnTo>
                  <a:pt x="633412" y="316052"/>
                </a:lnTo>
                <a:lnTo>
                  <a:pt x="645436" y="253490"/>
                </a:lnTo>
                <a:lnTo>
                  <a:pt x="658266" y="190818"/>
                </a:lnTo>
                <a:lnTo>
                  <a:pt x="671734" y="131585"/>
                </a:lnTo>
                <a:lnTo>
                  <a:pt x="685675" y="79338"/>
                </a:lnTo>
                <a:lnTo>
                  <a:pt x="699920" y="37627"/>
                </a:lnTo>
                <a:lnTo>
                  <a:pt x="728662" y="0"/>
                </a:lnTo>
                <a:lnTo>
                  <a:pt x="744727" y="8664"/>
                </a:lnTo>
                <a:lnTo>
                  <a:pt x="775773" y="71045"/>
                </a:lnTo>
                <a:lnTo>
                  <a:pt x="791088" y="120141"/>
                </a:lnTo>
                <a:lnTo>
                  <a:pt x="806487" y="178094"/>
                </a:lnTo>
                <a:lnTo>
                  <a:pt x="822135" y="242593"/>
                </a:lnTo>
                <a:lnTo>
                  <a:pt x="838200" y="311327"/>
                </a:lnTo>
                <a:lnTo>
                  <a:pt x="845291" y="352729"/>
                </a:lnTo>
                <a:lnTo>
                  <a:pt x="851167" y="399666"/>
                </a:lnTo>
                <a:lnTo>
                  <a:pt x="856104" y="450736"/>
                </a:lnTo>
                <a:lnTo>
                  <a:pt x="860384" y="504535"/>
                </a:lnTo>
                <a:lnTo>
                  <a:pt x="864284" y="559659"/>
                </a:lnTo>
                <a:lnTo>
                  <a:pt x="868084" y="614705"/>
                </a:lnTo>
                <a:lnTo>
                  <a:pt x="872063" y="668270"/>
                </a:lnTo>
                <a:lnTo>
                  <a:pt x="876500" y="718950"/>
                </a:lnTo>
                <a:lnTo>
                  <a:pt x="881674" y="765342"/>
                </a:lnTo>
                <a:lnTo>
                  <a:pt x="887864" y="806042"/>
                </a:lnTo>
                <a:lnTo>
                  <a:pt x="913358" y="904438"/>
                </a:lnTo>
                <a:lnTo>
                  <a:pt x="933450" y="938122"/>
                </a:lnTo>
                <a:lnTo>
                  <a:pt x="1019175" y="967016"/>
                </a:lnTo>
                <a:lnTo>
                  <a:pt x="1059786" y="973564"/>
                </a:lnTo>
                <a:lnTo>
                  <a:pt x="1111299" y="978142"/>
                </a:lnTo>
                <a:lnTo>
                  <a:pt x="1170030" y="981136"/>
                </a:lnTo>
                <a:lnTo>
                  <a:pt x="1232296" y="982933"/>
                </a:lnTo>
                <a:lnTo>
                  <a:pt x="1294414" y="983920"/>
                </a:lnTo>
                <a:lnTo>
                  <a:pt x="1352698" y="984484"/>
                </a:lnTo>
                <a:lnTo>
                  <a:pt x="1403467" y="985011"/>
                </a:lnTo>
                <a:lnTo>
                  <a:pt x="1443037" y="98588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638095CF-3DD6-D142-8759-2E7141CAAC96}"/>
              </a:ext>
            </a:extLst>
          </p:cNvPr>
          <p:cNvSpPr txBox="1"/>
          <p:nvPr/>
        </p:nvSpPr>
        <p:spPr>
          <a:xfrm>
            <a:off x="3205022" y="2221166"/>
            <a:ext cx="5001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1400" algn="l"/>
              </a:tabLst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(along</a:t>
            </a:r>
            <a:r>
              <a:rPr sz="180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horizontal</a:t>
            </a:r>
            <a:r>
              <a:rPr sz="180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scanline)	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first</a:t>
            </a:r>
            <a:r>
              <a:rPr sz="18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derivative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88620667-05FA-4347-BBDF-44A94404164E}"/>
              </a:ext>
            </a:extLst>
          </p:cNvPr>
          <p:cNvSpPr/>
          <p:nvPr/>
        </p:nvSpPr>
        <p:spPr>
          <a:xfrm>
            <a:off x="6963504" y="4778373"/>
            <a:ext cx="212090" cy="777240"/>
          </a:xfrm>
          <a:custGeom>
            <a:avLst/>
            <a:gdLst/>
            <a:ahLst/>
            <a:cxnLst/>
            <a:rect l="l" t="t" r="r" b="b"/>
            <a:pathLst>
              <a:path w="212090" h="777239">
                <a:moveTo>
                  <a:pt x="211886" y="77693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65610FAD-0704-2E4F-8A0D-5C8DBA79DB4E}"/>
              </a:ext>
            </a:extLst>
          </p:cNvPr>
          <p:cNvSpPr/>
          <p:nvPr/>
        </p:nvSpPr>
        <p:spPr>
          <a:xfrm>
            <a:off x="6917487" y="4694553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59" h="83820">
                <a:moveTo>
                  <a:pt x="16713" y="0"/>
                </a:moveTo>
                <a:lnTo>
                  <a:pt x="0" y="83540"/>
                </a:lnTo>
                <a:lnTo>
                  <a:pt x="73520" y="63499"/>
                </a:lnTo>
                <a:lnTo>
                  <a:pt x="16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17">
            <a:extLst>
              <a:ext uri="{FF2B5EF4-FFF2-40B4-BE49-F238E27FC236}">
                <a16:creationId xmlns:a16="http://schemas.microsoft.com/office/drawing/2014/main" id="{8177F3DD-B808-B74E-BB3D-4F67113DC93F}"/>
              </a:ext>
            </a:extLst>
          </p:cNvPr>
          <p:cNvSpPr/>
          <p:nvPr/>
        </p:nvSpPr>
        <p:spPr>
          <a:xfrm>
            <a:off x="8001000" y="3005213"/>
            <a:ext cx="223520" cy="2527935"/>
          </a:xfrm>
          <a:custGeom>
            <a:avLst/>
            <a:gdLst/>
            <a:ahLst/>
            <a:cxnLst/>
            <a:rect l="l" t="t" r="r" b="b"/>
            <a:pathLst>
              <a:path w="223520" h="2527935">
                <a:moveTo>
                  <a:pt x="0" y="2527541"/>
                </a:moveTo>
                <a:lnTo>
                  <a:pt x="2230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18">
            <a:extLst>
              <a:ext uri="{FF2B5EF4-FFF2-40B4-BE49-F238E27FC236}">
                <a16:creationId xmlns:a16="http://schemas.microsoft.com/office/drawing/2014/main" id="{C3047580-B4E9-D746-A26B-3AEB2E4B6591}"/>
              </a:ext>
            </a:extLst>
          </p:cNvPr>
          <p:cNvSpPr/>
          <p:nvPr/>
        </p:nvSpPr>
        <p:spPr>
          <a:xfrm>
            <a:off x="8184950" y="2941960"/>
            <a:ext cx="76200" cy="79375"/>
          </a:xfrm>
          <a:custGeom>
            <a:avLst/>
            <a:gdLst/>
            <a:ahLst/>
            <a:cxnLst/>
            <a:rect l="l" t="t" r="r" b="b"/>
            <a:pathLst>
              <a:path w="76200" h="79375">
                <a:moveTo>
                  <a:pt x="44653" y="0"/>
                </a:moveTo>
                <a:lnTo>
                  <a:pt x="0" y="72555"/>
                </a:lnTo>
                <a:lnTo>
                  <a:pt x="75907" y="79248"/>
                </a:lnTo>
                <a:lnTo>
                  <a:pt x="44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DADDAFD7-8B74-3744-B98F-BA22A8E17688}"/>
              </a:ext>
            </a:extLst>
          </p:cNvPr>
          <p:cNvSpPr txBox="1"/>
          <p:nvPr/>
        </p:nvSpPr>
        <p:spPr>
          <a:xfrm>
            <a:off x="6543675" y="5521960"/>
            <a:ext cx="2143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5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edges correspond </a:t>
            </a:r>
            <a:r>
              <a:rPr sz="1800" dirty="0">
                <a:latin typeface="Arial" panose="020B0604020202020204"/>
                <a:cs typeface="Arial" panose="020B0604020202020204"/>
              </a:rPr>
              <a:t>to 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extrema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of</a:t>
            </a:r>
            <a:r>
              <a:rPr sz="1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derivative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3547D-2E4A-444F-AFAB-1694FA02E0CC}"/>
              </a:ext>
            </a:extLst>
          </p:cNvPr>
          <p:cNvSpPr/>
          <p:nvPr/>
        </p:nvSpPr>
        <p:spPr>
          <a:xfrm>
            <a:off x="445481" y="1895745"/>
            <a:ext cx="7085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2935">
              <a:lnSpc>
                <a:spcPct val="100000"/>
              </a:lnSpc>
              <a:spcBef>
                <a:spcPts val="2420"/>
              </a:spcBef>
            </a:pPr>
            <a:r>
              <a:rPr lang="en-US" spc="-5" dirty="0">
                <a:latin typeface="Arial" panose="020B0604020202020204"/>
                <a:cs typeface="Arial" panose="020B0604020202020204"/>
              </a:rPr>
              <a:t>intensity</a:t>
            </a:r>
            <a:r>
              <a:rPr lang="en-US" spc="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pc="-10" dirty="0">
                <a:latin typeface="Arial" panose="020B0604020202020204"/>
                <a:cs typeface="Arial" panose="020B0604020202020204"/>
              </a:rPr>
              <a:t>function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1662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D31E9DD-2170-6D48-A984-448C1D9FB79D}"/>
              </a:ext>
            </a:extLst>
          </p:cNvPr>
          <p:cNvSpPr txBox="1">
            <a:spLocks/>
          </p:cNvSpPr>
          <p:nvPr/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Intensity profile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026C69D0-0118-944D-B4E5-932725460584}"/>
              </a:ext>
            </a:extLst>
          </p:cNvPr>
          <p:cNvSpPr/>
          <p:nvPr/>
        </p:nvSpPr>
        <p:spPr>
          <a:xfrm>
            <a:off x="4649627" y="266128"/>
            <a:ext cx="3427571" cy="2586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82632A83-5DC4-AC40-8510-71F0BE8A54A7}"/>
              </a:ext>
            </a:extLst>
          </p:cNvPr>
          <p:cNvSpPr/>
          <p:nvPr/>
        </p:nvSpPr>
        <p:spPr>
          <a:xfrm>
            <a:off x="381000" y="1298713"/>
            <a:ext cx="2739498" cy="3537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93194588-883F-1D4F-A479-C5CA6EDAE358}"/>
              </a:ext>
            </a:extLst>
          </p:cNvPr>
          <p:cNvSpPr/>
          <p:nvPr/>
        </p:nvSpPr>
        <p:spPr>
          <a:xfrm>
            <a:off x="4607846" y="3124200"/>
            <a:ext cx="3469352" cy="2698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C7231695-35C0-B442-962D-02ECC0984907}"/>
              </a:ext>
            </a:extLst>
          </p:cNvPr>
          <p:cNvSpPr txBox="1"/>
          <p:nvPr/>
        </p:nvSpPr>
        <p:spPr>
          <a:xfrm>
            <a:off x="3733800" y="1298713"/>
            <a:ext cx="9158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latin typeface="Arial" panose="020B0604020202020204"/>
                <a:cs typeface="Arial" panose="020B0604020202020204"/>
              </a:rPr>
              <a:t>intensity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6">
            <a:extLst>
              <a:ext uri="{FF2B5EF4-FFF2-40B4-BE49-F238E27FC236}">
                <a16:creationId xmlns:a16="http://schemas.microsoft.com/office/drawing/2014/main" id="{753DD605-1F77-454B-B89A-7C4CA89C4C91}"/>
              </a:ext>
            </a:extLst>
          </p:cNvPr>
          <p:cNvSpPr txBox="1"/>
          <p:nvPr/>
        </p:nvSpPr>
        <p:spPr>
          <a:xfrm>
            <a:off x="3741853" y="4081004"/>
            <a:ext cx="9158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latin typeface="Arial" panose="020B0604020202020204"/>
                <a:cs typeface="Arial" panose="020B0604020202020204"/>
              </a:rPr>
              <a:t>gradient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3CDFF8AC-A94D-DE19-A103-C3ED22BCBA03}"/>
              </a:ext>
            </a:extLst>
          </p:cNvPr>
          <p:cNvSpPr/>
          <p:nvPr/>
        </p:nvSpPr>
        <p:spPr>
          <a:xfrm>
            <a:off x="381000" y="3505200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>
                <a:moveTo>
                  <a:pt x="0" y="0"/>
                </a:moveTo>
                <a:lnTo>
                  <a:pt x="274320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23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34" y="2058727"/>
            <a:ext cx="7084781" cy="316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Edge Detection Overview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 Gradients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Effects of Noise</a:t>
            </a: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Classical Edge Detectors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63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D31E9DD-2170-6D48-A984-448C1D9FB79D}"/>
              </a:ext>
            </a:extLst>
          </p:cNvPr>
          <p:cNvSpPr txBox="1">
            <a:spLocks/>
          </p:cNvSpPr>
          <p:nvPr/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Image gradient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9E2BAC-5184-094E-A14F-B7913D04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20528"/>
            <a:ext cx="8305800" cy="481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83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D31E9DD-2170-6D48-A984-448C1D9FB79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Discrete derivative/gradient: example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90BD5-7C18-B749-97CE-8512B4FB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3" y="1105849"/>
            <a:ext cx="8001000" cy="4646302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D39B3811-4E74-124F-8103-8A5C8D3C8EBF}"/>
              </a:ext>
            </a:extLst>
          </p:cNvPr>
          <p:cNvSpPr txBox="1"/>
          <p:nvPr/>
        </p:nvSpPr>
        <p:spPr>
          <a:xfrm>
            <a:off x="724957" y="4343400"/>
            <a:ext cx="992027" cy="2898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49C15B99-1AF3-6A44-922C-1449BCCA86E8}"/>
              </a:ext>
            </a:extLst>
          </p:cNvPr>
          <p:cNvSpPr txBox="1"/>
          <p:nvPr/>
        </p:nvSpPr>
        <p:spPr>
          <a:xfrm>
            <a:off x="7010400" y="4343400"/>
            <a:ext cx="992027" cy="2898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1134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D31E9DD-2170-6D48-A984-448C1D9FB79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Discrete derivative/gradient: example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90BD5-7C18-B749-97CE-8512B4FB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3" y="1105849"/>
            <a:ext cx="8001000" cy="46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1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34" y="2058727"/>
            <a:ext cx="7084781" cy="316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Edge Detection Overview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 Gradients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Effects of Noise</a:t>
            </a: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Classical Edge Detectors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E15EF-9BA9-F54F-B216-0ACD01CB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74750"/>
            <a:ext cx="7162800" cy="4508500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3E1FD707-F234-8C4F-A9A4-B9AC2C549EA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Effects of Noise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E1FD707-F234-8C4F-A9A4-B9AC2C549EA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Effects of Noise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630B4-93E7-DC42-83E5-B394076C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143000"/>
            <a:ext cx="42799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9E449-BD2B-2F47-9A36-F8293207E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569" y="1143000"/>
            <a:ext cx="42799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5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E1FD707-F234-8C4F-A9A4-B9AC2C549EA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Effects of Noise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D0EA5-6A11-6A4B-AB44-0025717D527D}"/>
              </a:ext>
            </a:extLst>
          </p:cNvPr>
          <p:cNvSpPr/>
          <p:nvPr/>
        </p:nvSpPr>
        <p:spPr>
          <a:xfrm>
            <a:off x="609600" y="1219200"/>
            <a:ext cx="7696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•Discrete gradient filters respond strongly to noise</a:t>
            </a:r>
          </a:p>
          <a:p>
            <a:pPr algn="just"/>
            <a:r>
              <a:rPr lang="en-US" sz="2400" dirty="0"/>
              <a:t>– Image noise results in pixels that look very different from their neighbors</a:t>
            </a:r>
          </a:p>
          <a:p>
            <a:pPr algn="just"/>
            <a:r>
              <a:rPr lang="en-US" sz="2400" dirty="0"/>
              <a:t>– Generally, the larger the noise the stronger the response</a:t>
            </a:r>
          </a:p>
        </p:txBody>
      </p:sp>
    </p:spTree>
    <p:extLst>
      <p:ext uri="{BB962C8B-B14F-4D97-AF65-F5344CB8AC3E}">
        <p14:creationId xmlns:p14="http://schemas.microsoft.com/office/powerpoint/2010/main" val="933228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E1FD707-F234-8C4F-A9A4-B9AC2C549EA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Effects of Noise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D0EA5-6A11-6A4B-AB44-0025717D527D}"/>
              </a:ext>
            </a:extLst>
          </p:cNvPr>
          <p:cNvSpPr/>
          <p:nvPr/>
        </p:nvSpPr>
        <p:spPr>
          <a:xfrm>
            <a:off x="609600" y="12192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•Discrete gradient filters respond strongly to noise</a:t>
            </a:r>
          </a:p>
          <a:p>
            <a:pPr algn="just"/>
            <a:r>
              <a:rPr lang="en-US" sz="2400" dirty="0"/>
              <a:t>– Image noise results in pixels that look very different from their neighbors</a:t>
            </a:r>
          </a:p>
          <a:p>
            <a:pPr algn="just"/>
            <a:r>
              <a:rPr lang="en-US" sz="2400" dirty="0"/>
              <a:t>– Generally, the larger the noise the stronger the response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•What is to be done?</a:t>
            </a:r>
          </a:p>
          <a:p>
            <a:pPr algn="just"/>
            <a:r>
              <a:rPr lang="en-US" sz="2400" dirty="0"/>
              <a:t>– Smoothing the image should help, by forcing pixels different to their neighbors (=noise pixels?) to look more like neighbors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6B896-02C3-5841-9FFB-85E2E6AD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239585"/>
            <a:ext cx="2609850" cy="161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09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954736" y="990600"/>
            <a:ext cx="5234528" cy="480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7BB5C0F4-F516-E74C-A033-B3446DFADB6E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Solution: Smooth First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90F40846-8608-5A44-B38C-82E2FA623951}"/>
              </a:ext>
            </a:extLst>
          </p:cNvPr>
          <p:cNvSpPr txBox="1"/>
          <p:nvPr/>
        </p:nvSpPr>
        <p:spPr>
          <a:xfrm>
            <a:off x="1717039" y="154305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f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E8EF40BF-E490-554A-9AAA-EE0C74F10D8C}"/>
              </a:ext>
            </a:extLst>
          </p:cNvPr>
          <p:cNvSpPr txBox="1"/>
          <p:nvPr/>
        </p:nvSpPr>
        <p:spPr>
          <a:xfrm>
            <a:off x="1717039" y="2698751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54C20D27-A779-7441-942A-BEA0DC68496B}"/>
              </a:ext>
            </a:extLst>
          </p:cNvPr>
          <p:cNvSpPr txBox="1"/>
          <p:nvPr/>
        </p:nvSpPr>
        <p:spPr>
          <a:xfrm>
            <a:off x="1370964" y="3749675"/>
            <a:ext cx="4324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f *</a:t>
            </a:r>
            <a:r>
              <a:rPr sz="1800" i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g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0CF2976F-71A6-6247-886D-0F79F640FBAC}"/>
              </a:ext>
            </a:extLst>
          </p:cNvPr>
          <p:cNvSpPr/>
          <p:nvPr/>
        </p:nvSpPr>
        <p:spPr>
          <a:xfrm>
            <a:off x="953231" y="5120149"/>
            <a:ext cx="250190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85" y="0"/>
                </a:lnTo>
              </a:path>
            </a:pathLst>
          </a:custGeom>
          <a:ln w="10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4FBCCF81-7998-5448-846D-14A60FFF1FBE}"/>
              </a:ext>
            </a:extLst>
          </p:cNvPr>
          <p:cNvSpPr txBox="1"/>
          <p:nvPr/>
        </p:nvSpPr>
        <p:spPr>
          <a:xfrm>
            <a:off x="956414" y="4913415"/>
            <a:ext cx="937894" cy="538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4610">
              <a:lnSpc>
                <a:spcPts val="1995"/>
              </a:lnSpc>
              <a:spcBef>
                <a:spcPts val="135"/>
              </a:spcBef>
            </a:pPr>
            <a:r>
              <a:rPr sz="3000" i="1" spc="-127" baseline="36000" dirty="0">
                <a:latin typeface="Times New Roman" panose="02020603050405020304"/>
                <a:cs typeface="Times New Roman" panose="02020603050405020304"/>
              </a:rPr>
              <a:t>d </a:t>
            </a:r>
            <a:r>
              <a:rPr sz="2000" spc="-60" dirty="0">
                <a:latin typeface="Times New Roman" panose="02020603050405020304"/>
                <a:cs typeface="Times New Roman" panose="02020603050405020304"/>
              </a:rPr>
              <a:t>( </a:t>
            </a:r>
            <a:r>
              <a:rPr sz="2000" i="1" spc="-50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2000" spc="-85" dirty="0">
                <a:latin typeface="Symbol" panose="05050102010706020507"/>
                <a:cs typeface="Symbol" panose="05050102010706020507"/>
              </a:rPr>
              <a:t></a:t>
            </a:r>
            <a:r>
              <a:rPr sz="2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spc="-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95"/>
              </a:lnSpc>
            </a:pPr>
            <a:r>
              <a:rPr sz="2000" i="1" spc="-80" dirty="0">
                <a:latin typeface="Times New Roman" panose="02020603050405020304"/>
                <a:cs typeface="Times New Roman" panose="02020603050405020304"/>
              </a:rPr>
              <a:t>dx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224271807"/>
      </p:ext>
    </p:extLst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E1FD707-F234-8C4F-A9A4-B9AC2C549EA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Derivative Theorem of Convolution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D0EA5-6A11-6A4B-AB44-0025717D527D}"/>
              </a:ext>
            </a:extLst>
          </p:cNvPr>
          <p:cNvSpPr/>
          <p:nvPr/>
        </p:nvSpPr>
        <p:spPr>
          <a:xfrm>
            <a:off x="609600" y="1219200"/>
            <a:ext cx="7696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• This theorem gives a very useful property: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•  This saves us one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1B908-E497-134F-ADD0-F831CDBB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752600"/>
            <a:ext cx="2416629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B4851-2523-5C4B-A7BB-FD4EC0CB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158192"/>
            <a:ext cx="3899391" cy="2892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F54CD-5865-8E46-B56F-40FC898D1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058" y="3640792"/>
            <a:ext cx="683142" cy="19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9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286" y="266128"/>
            <a:ext cx="19077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 panose="020B0604020202020204"/>
                <a:cs typeface="Arial" panose="020B0604020202020204"/>
              </a:rPr>
              <a:t>Edge</a:t>
            </a:r>
            <a:r>
              <a:rPr lang="en-CN" sz="3600" spc="-5" dirty="0">
                <a:latin typeface="Arial" panose="020B0604020202020204"/>
                <a:cs typeface="Arial" panose="020B0604020202020204"/>
              </a:rPr>
              <a:t>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5193C9-B4DD-FC4A-90C8-30E6F90D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86" y="1524000"/>
            <a:ext cx="7594600" cy="40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52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E1FD707-F234-8C4F-A9A4-B9AC2C549EA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Derivative of Gaussian Filter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1B3CE-20CF-5A42-8C68-E343BFF4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1676400"/>
            <a:ext cx="7626350" cy="30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6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324" y="4765116"/>
            <a:ext cx="8446098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en-US" sz="2400" spc="-5" dirty="0">
                <a:latin typeface="Calibri" panose="020F0502020204030204"/>
                <a:cs typeface="Calibri" panose="020F0502020204030204"/>
              </a:rPr>
              <a:t>tronger s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mooth</a:t>
            </a:r>
            <a:r>
              <a:rPr lang="en-US" sz="2400" spc="-5" dirty="0">
                <a:latin typeface="Calibri" panose="020F0502020204030204"/>
                <a:cs typeface="Calibri" panose="020F0502020204030204"/>
              </a:rPr>
              <a:t>ing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removes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noise, but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blurs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edge.</a:t>
            </a:r>
            <a:endParaRPr lang="en-US" sz="2400" spc="-10" dirty="0">
              <a:latin typeface="Calibri" panose="020F0502020204030204"/>
              <a:cs typeface="Calibri" panose="020F0502020204030204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en-US" sz="2400" spc="-10" dirty="0">
                <a:latin typeface="Calibri" panose="020F0502020204030204"/>
                <a:cs typeface="Calibri" panose="020F0502020204030204"/>
              </a:rPr>
              <a:t>Finds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edges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at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400" spc="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“scales”.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5324" y="1331885"/>
            <a:ext cx="8228013" cy="2743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000" y="4114800"/>
            <a:ext cx="223583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1</a:t>
            </a:r>
            <a:r>
              <a:rPr sz="18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pixel</a:t>
            </a:r>
            <a:r>
              <a:rPr lang="en-US" sz="1800" spc="-15" dirty="0">
                <a:latin typeface="Arial" panose="020B0604020202020204"/>
                <a:cs typeface="Arial" panose="020B0604020202020204"/>
              </a:rPr>
              <a:t> (Kernel size)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8340" y="4123861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3</a:t>
            </a:r>
            <a:r>
              <a:rPr sz="1800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pixels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58000" y="4123861"/>
            <a:ext cx="79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7</a:t>
            </a:r>
            <a:r>
              <a:rPr sz="1800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pixels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4985" y="254418"/>
            <a:ext cx="8763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Tradeoff between smoothing and</a:t>
            </a:r>
            <a:r>
              <a:rPr lang="en-US" sz="320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3694851302"/>
      </p:ext>
    </p:extLst>
  </p:cSld>
  <p:clrMapOvr>
    <a:masterClrMapping/>
  </p:clrMapOvr>
  <p:transition spd="slow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E1FD707-F234-8C4F-A9A4-B9AC2C549EA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Design an Edge Detector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D0EA5-6A11-6A4B-AB44-0025717D527D}"/>
              </a:ext>
            </a:extLst>
          </p:cNvPr>
          <p:cNvSpPr/>
          <p:nvPr/>
        </p:nvSpPr>
        <p:spPr>
          <a:xfrm>
            <a:off x="533400" y="914400"/>
            <a:ext cx="76962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•Criteria for an “optimal” edge detector:</a:t>
            </a:r>
          </a:p>
          <a:p>
            <a:endParaRPr lang="en-US" dirty="0"/>
          </a:p>
          <a:p>
            <a:r>
              <a:rPr lang="en-US" dirty="0"/>
              <a:t>–</a:t>
            </a:r>
            <a:r>
              <a:rPr lang="en-US" b="1" dirty="0"/>
              <a:t>Good detection</a:t>
            </a:r>
            <a:r>
              <a:rPr lang="en-US" dirty="0"/>
              <a:t>: the optimal detector must minimize the probability of false positives (detecting spurious edges caused by noise), as well as that of false negatives (missing real edges)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29F18-0F30-9049-A849-7D4ED3F8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556000"/>
            <a:ext cx="27686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79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E1FD707-F234-8C4F-A9A4-B9AC2C549EA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Design an Edge Detector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D0EA5-6A11-6A4B-AB44-0025717D527D}"/>
              </a:ext>
            </a:extLst>
          </p:cNvPr>
          <p:cNvSpPr/>
          <p:nvPr/>
        </p:nvSpPr>
        <p:spPr>
          <a:xfrm>
            <a:off x="533400" y="914400"/>
            <a:ext cx="769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•Criteria for an “optimal” edge detector:</a:t>
            </a:r>
          </a:p>
          <a:p>
            <a:endParaRPr lang="en-US" dirty="0"/>
          </a:p>
          <a:p>
            <a:r>
              <a:rPr lang="en-US" dirty="0"/>
              <a:t>–</a:t>
            </a:r>
            <a:r>
              <a:rPr lang="en-US" b="1" dirty="0"/>
              <a:t>Good detection</a:t>
            </a:r>
            <a:r>
              <a:rPr lang="en-US" dirty="0"/>
              <a:t>: the optimal detector must minimize the probability of false positives (detecting spurious edges caused by noise), as well as that of false negatives (missing real edges)</a:t>
            </a:r>
          </a:p>
          <a:p>
            <a:r>
              <a:rPr lang="en-US" dirty="0"/>
              <a:t>–</a:t>
            </a:r>
            <a:r>
              <a:rPr lang="en-US" b="1" dirty="0"/>
              <a:t>Good localization: </a:t>
            </a:r>
            <a:r>
              <a:rPr lang="en-US" dirty="0"/>
              <a:t>the edges detected must be as close as possible to the true edges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59A35A-DC36-6641-866D-8043C1B2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556000"/>
            <a:ext cx="4343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80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3E1FD707-F234-8C4F-A9A4-B9AC2C549EAD}"/>
              </a:ext>
            </a:extLst>
          </p:cNvPr>
          <p:cNvSpPr txBox="1">
            <a:spLocks/>
          </p:cNvSpPr>
          <p:nvPr/>
        </p:nvSpPr>
        <p:spPr>
          <a:xfrm>
            <a:off x="454486" y="239627"/>
            <a:ext cx="8460914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Design an Edge Detector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ED0EA5-6A11-6A4B-AB44-0025717D527D}"/>
              </a:ext>
            </a:extLst>
          </p:cNvPr>
          <p:cNvSpPr/>
          <p:nvPr/>
        </p:nvSpPr>
        <p:spPr>
          <a:xfrm>
            <a:off x="533400" y="914400"/>
            <a:ext cx="7696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•Criteria for an “optimal” edge detector:</a:t>
            </a:r>
          </a:p>
          <a:p>
            <a:endParaRPr lang="en-US" dirty="0"/>
          </a:p>
          <a:p>
            <a:r>
              <a:rPr lang="en-US" dirty="0"/>
              <a:t>–</a:t>
            </a:r>
            <a:r>
              <a:rPr lang="en-US" b="1" dirty="0"/>
              <a:t>Good detection</a:t>
            </a:r>
            <a:r>
              <a:rPr lang="en-US" dirty="0"/>
              <a:t>: the optimal detector must minimize the probability of false positives (detecting spurious edges caused by noise), as well as that of false negatives (missing real edges)</a:t>
            </a:r>
          </a:p>
          <a:p>
            <a:r>
              <a:rPr lang="en-US" dirty="0"/>
              <a:t>–</a:t>
            </a:r>
            <a:r>
              <a:rPr lang="en-US" b="1" dirty="0"/>
              <a:t>Good localization: </a:t>
            </a:r>
            <a:r>
              <a:rPr lang="en-US" dirty="0"/>
              <a:t>the edges detected must be as close as possible to the true edges</a:t>
            </a:r>
          </a:p>
          <a:p>
            <a:r>
              <a:rPr lang="en-US" dirty="0"/>
              <a:t>–</a:t>
            </a:r>
            <a:r>
              <a:rPr lang="en-US" b="1" dirty="0"/>
              <a:t>Single response: </a:t>
            </a:r>
            <a:r>
              <a:rPr lang="en-US" dirty="0"/>
              <a:t>the detector must return one point only for each true edge point; that is, minimize the number of local maxima around the true 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942A8-1CCC-F14B-B676-64BA9C7B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530501"/>
            <a:ext cx="5765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80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34" y="2058727"/>
            <a:ext cx="7084781" cy="316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Edge Detection Overview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 Gradients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Effects of Noise</a:t>
            </a: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altLang="zh-CN" sz="3600" dirty="0">
              <a:solidFill>
                <a:schemeClr val="bg1">
                  <a:lumMod val="75000"/>
                </a:schemeClr>
              </a:solidFill>
            </a:endParaRP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altLang="zh-CN" sz="3600" dirty="0"/>
              <a:t>Classical Edge Detectors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71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6201B3F-F8AA-0B4B-A0DE-C202643CC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335" y="591245"/>
            <a:ext cx="54875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spc="-5" dirty="0">
                <a:latin typeface="Arial" panose="020B0604020202020204"/>
                <a:cs typeface="Arial" panose="020B0604020202020204"/>
              </a:rPr>
              <a:t>Classical Detectors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7FF536B-CF3D-2D49-B501-AF99FD896E70}"/>
              </a:ext>
            </a:extLst>
          </p:cNvPr>
          <p:cNvSpPr txBox="1"/>
          <p:nvPr/>
        </p:nvSpPr>
        <p:spPr>
          <a:xfrm>
            <a:off x="762000" y="1676400"/>
            <a:ext cx="6308090" cy="26398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Gradient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operator</a:t>
            </a:r>
            <a:r>
              <a:rPr lang="en-US" sz="2800" spc="-5" dirty="0">
                <a:latin typeface="Arial" panose="020B0604020202020204"/>
                <a:cs typeface="Arial" panose="020B0604020202020204"/>
              </a:rPr>
              <a:t>s – Sobel</a:t>
            </a: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endParaRPr lang="en-US" sz="2800" spc="-5" dirty="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lang="en-US"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Laplacian of Gaussian - </a:t>
            </a:r>
            <a:r>
              <a:rPr lang="en-US" sz="2800" spc="-5" dirty="0" err="1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LoG</a:t>
            </a:r>
            <a:endParaRPr lang="en-US" sz="2800" dirty="0">
              <a:solidFill>
                <a:schemeClr val="accent3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buSzPct val="75000"/>
              <a:tabLst>
                <a:tab pos="355600" algn="l"/>
              </a:tabLst>
            </a:pPr>
            <a:endParaRPr lang="en-US" sz="2800" spc="-5" dirty="0">
              <a:solidFill>
                <a:schemeClr val="accent3"/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Gradient of Gaussian</a:t>
            </a:r>
            <a:r>
              <a:rPr sz="2800" spc="1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(Canny)</a:t>
            </a:r>
            <a:endParaRPr sz="2800" dirty="0">
              <a:solidFill>
                <a:schemeClr val="accent3"/>
              </a:solidFill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75116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6A545993-D9A8-9D49-A94B-29BCA95F4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874" y="535045"/>
            <a:ext cx="83831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Sobel Edge</a:t>
            </a:r>
            <a:r>
              <a:rPr sz="3600" b="1" spc="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A05D1-494C-EB47-998A-9E655C3CD321}"/>
              </a:ext>
            </a:extLst>
          </p:cNvPr>
          <p:cNvSpPr txBox="1"/>
          <p:nvPr/>
        </p:nvSpPr>
        <p:spPr>
          <a:xfrm>
            <a:off x="152400" y="1435089"/>
            <a:ext cx="83831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Named after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hlinkClick r:id="rId3" tooltip="Irwin Sob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Irwin Sobel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hlinkClick r:id="rId4" tooltip="Gary Feldm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 Feldman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colleagues at the Stanford Artificial Intelligence Laboratory (SAIL). Sobel and Feldman presented the idea of an ”Isotropic 3 × 3 Image Gradient Operator" at a talk at SAIL in 1968.</a:t>
            </a:r>
            <a:endParaRPr lang="en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Uses two 3×3 kernels which are convolved with the original image to calculate approximations of the derivatives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One for horizontal changes, and one for vertical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954BE-8A27-D14B-AA21-E5EDC7487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467568"/>
            <a:ext cx="4572000" cy="95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26C5D-1F0A-744D-9DF8-99FB6AD73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777" y="4467568"/>
            <a:ext cx="3498749" cy="15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77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3">
            <a:extLst>
              <a:ext uri="{FF2B5EF4-FFF2-40B4-BE49-F238E27FC236}">
                <a16:creationId xmlns:a16="http://schemas.microsoft.com/office/drawing/2014/main" id="{09DBE6FD-B91B-A64B-A6F4-73A967B698CE}"/>
              </a:ext>
            </a:extLst>
          </p:cNvPr>
          <p:cNvSpPr txBox="1"/>
          <p:nvPr/>
        </p:nvSpPr>
        <p:spPr>
          <a:xfrm>
            <a:off x="1066800" y="1371600"/>
            <a:ext cx="6781800" cy="3607719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755"/>
              </a:spcBef>
              <a:buSzPct val="75000"/>
              <a:tabLst>
                <a:tab pos="355600" algn="l"/>
              </a:tabLst>
            </a:pPr>
            <a:r>
              <a:rPr lang="en-US" altLang="zh-CN" sz="3200" spc="-5" dirty="0">
                <a:latin typeface="Arial" panose="020B0604020202020204"/>
                <a:cs typeface="Arial" panose="020B0604020202020204"/>
              </a:rPr>
              <a:t>SETPS:</a:t>
            </a:r>
          </a:p>
          <a:p>
            <a:pPr marL="12700">
              <a:lnSpc>
                <a:spcPct val="150000"/>
              </a:lnSpc>
              <a:spcBef>
                <a:spcPts val="755"/>
              </a:spcBef>
              <a:buSzPct val="75000"/>
              <a:tabLst>
                <a:tab pos="355600" algn="l"/>
              </a:tabLst>
            </a:pPr>
            <a:r>
              <a:rPr lang="en-US" altLang="zh-CN" sz="2800" spc="-5" dirty="0">
                <a:latin typeface="Arial" panose="020B0604020202020204"/>
                <a:cs typeface="Arial" panose="020B0604020202020204"/>
              </a:rPr>
              <a:t>	1.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Compute</a:t>
            </a:r>
            <a:r>
              <a:rPr sz="280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derivatives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469900">
              <a:lnSpc>
                <a:spcPct val="150000"/>
              </a:lnSpc>
              <a:spcBef>
                <a:spcPts val="570"/>
              </a:spcBef>
            </a:pPr>
            <a:r>
              <a:rPr lang="en-US" altLang="zh-CN" spc="-5" dirty="0">
                <a:latin typeface="Arial" panose="020B0604020202020204"/>
                <a:cs typeface="Arial" panose="020B0604020202020204"/>
              </a:rPr>
              <a:t>	</a:t>
            </a:r>
            <a:r>
              <a:rPr spc="-5" dirty="0">
                <a:latin typeface="Arial" panose="020B0604020202020204"/>
                <a:cs typeface="Arial" panose="020B0604020202020204"/>
              </a:rPr>
              <a:t>– </a:t>
            </a:r>
            <a:r>
              <a:rPr sz="2400" dirty="0">
                <a:latin typeface="Arial" panose="020B0604020202020204"/>
                <a:cs typeface="Arial" panose="020B0604020202020204"/>
              </a:rPr>
              <a:t>In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and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00" i="1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directions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50000"/>
              </a:lnSpc>
              <a:spcBef>
                <a:spcPts val="680"/>
              </a:spcBef>
              <a:buSzPct val="75000"/>
              <a:tabLst>
                <a:tab pos="355600" algn="l"/>
              </a:tabLst>
            </a:pPr>
            <a:r>
              <a:rPr lang="en-US" altLang="zh-CN" sz="2800" spc="-5" dirty="0">
                <a:latin typeface="Arial" panose="020B0604020202020204"/>
                <a:cs typeface="Arial" panose="020B0604020202020204"/>
              </a:rPr>
              <a:t>	2.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Find gradient</a:t>
            </a:r>
            <a:r>
              <a:rPr sz="280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magnitude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50000"/>
              </a:lnSpc>
              <a:spcBef>
                <a:spcPts val="670"/>
              </a:spcBef>
              <a:buSzPct val="75000"/>
              <a:tabLst>
                <a:tab pos="355600" algn="l"/>
              </a:tabLst>
            </a:pPr>
            <a:r>
              <a:rPr lang="en-US" altLang="zh-CN" sz="2800" spc="-5" dirty="0">
                <a:latin typeface="Arial" panose="020B0604020202020204"/>
                <a:cs typeface="Arial" panose="020B0604020202020204"/>
              </a:rPr>
              <a:t>	3.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Threshold gradient</a:t>
            </a:r>
            <a:r>
              <a:rPr sz="28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magnitude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95A984D1-3DF3-E04B-96DA-5ED90D2BF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874" y="535045"/>
            <a:ext cx="83831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Sobel Edge</a:t>
            </a:r>
            <a:r>
              <a:rPr sz="3600" b="1" spc="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68389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1029" y="3134995"/>
            <a:ext cx="105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3366"/>
                </a:solidFill>
                <a:latin typeface="Arial" panose="020B0604020202020204"/>
                <a:cs typeface="Arial" panose="020B0604020202020204"/>
              </a:rPr>
              <a:t>Image</a:t>
            </a:r>
            <a:r>
              <a:rPr sz="2400" spc="-85" dirty="0">
                <a:solidFill>
                  <a:srgbClr val="00336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i="1" dirty="0">
                <a:solidFill>
                  <a:srgbClr val="003366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2165" y="253479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*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12165" y="384289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*</a:t>
            </a:r>
          </a:p>
        </p:txBody>
      </p:sp>
      <p:sp>
        <p:nvSpPr>
          <p:cNvPr id="11" name="object 11"/>
          <p:cNvSpPr/>
          <p:nvPr/>
        </p:nvSpPr>
        <p:spPr>
          <a:xfrm>
            <a:off x="4113620" y="245491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748" y="0"/>
                </a:lnTo>
              </a:path>
            </a:pathLst>
          </a:custGeom>
          <a:ln w="82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352756" y="2294261"/>
            <a:ext cx="9144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i="1" dirty="0">
                <a:latin typeface="Times New Roman" panose="02020603050405020304"/>
                <a:cs typeface="Times New Roman" panose="02020603050405020304"/>
              </a:rPr>
              <a:t>I</a:t>
            </a:r>
            <a:endParaRPr sz="15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4347" y="2128367"/>
            <a:ext cx="21209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925">
              <a:lnSpc>
                <a:spcPct val="118000"/>
              </a:lnSpc>
              <a:spcBef>
                <a:spcPts val="100"/>
              </a:spcBef>
            </a:pPr>
            <a:r>
              <a:rPr sz="1550" i="1" dirty="0">
                <a:latin typeface="Times New Roman" panose="02020603050405020304"/>
                <a:cs typeface="Times New Roman" panose="02020603050405020304"/>
              </a:rPr>
              <a:t>d  dx</a:t>
            </a:r>
            <a:endParaRPr sz="15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13620" y="4111711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>
                <a:moveTo>
                  <a:pt x="0" y="0"/>
                </a:moveTo>
                <a:lnTo>
                  <a:pt x="214832" y="0"/>
                </a:lnTo>
              </a:path>
            </a:pathLst>
          </a:custGeom>
          <a:ln w="8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114283" y="3785690"/>
            <a:ext cx="332740" cy="58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830">
              <a:lnSpc>
                <a:spcPct val="118000"/>
              </a:lnSpc>
              <a:spcBef>
                <a:spcPts val="100"/>
              </a:spcBef>
            </a:pPr>
            <a:r>
              <a:rPr sz="1550" i="1" dirty="0">
                <a:latin typeface="Times New Roman" panose="02020603050405020304"/>
                <a:cs typeface="Times New Roman" panose="02020603050405020304"/>
              </a:rPr>
              <a:t>d </a:t>
            </a:r>
            <a:r>
              <a:rPr sz="2325" i="1" baseline="-3600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550" i="1" dirty="0">
                <a:latin typeface="Times New Roman" panose="02020603050405020304"/>
                <a:cs typeface="Times New Roman" panose="02020603050405020304"/>
              </a:rPr>
              <a:t> dy</a:t>
            </a:r>
            <a:endParaRPr sz="15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93490" y="2961831"/>
            <a:ext cx="557530" cy="514350"/>
          </a:xfrm>
          <a:custGeom>
            <a:avLst/>
            <a:gdLst/>
            <a:ahLst/>
            <a:cxnLst/>
            <a:rect l="l" t="t" r="r" b="b"/>
            <a:pathLst>
              <a:path w="557529" h="514350">
                <a:moveTo>
                  <a:pt x="0" y="257175"/>
                </a:moveTo>
                <a:lnTo>
                  <a:pt x="4488" y="210946"/>
                </a:lnTo>
                <a:lnTo>
                  <a:pt x="17430" y="167437"/>
                </a:lnTo>
                <a:lnTo>
                  <a:pt x="38038" y="127372"/>
                </a:lnTo>
                <a:lnTo>
                  <a:pt x="65526" y="91479"/>
                </a:lnTo>
                <a:lnTo>
                  <a:pt x="99106" y="60483"/>
                </a:lnTo>
                <a:lnTo>
                  <a:pt x="137991" y="35111"/>
                </a:lnTo>
                <a:lnTo>
                  <a:pt x="181395" y="16089"/>
                </a:lnTo>
                <a:lnTo>
                  <a:pt x="228531" y="4143"/>
                </a:lnTo>
                <a:lnTo>
                  <a:pt x="278612" y="0"/>
                </a:lnTo>
                <a:lnTo>
                  <a:pt x="328689" y="4143"/>
                </a:lnTo>
                <a:lnTo>
                  <a:pt x="375822" y="16089"/>
                </a:lnTo>
                <a:lnTo>
                  <a:pt x="419224" y="35111"/>
                </a:lnTo>
                <a:lnTo>
                  <a:pt x="458108" y="60483"/>
                </a:lnTo>
                <a:lnTo>
                  <a:pt x="491687" y="91479"/>
                </a:lnTo>
                <a:lnTo>
                  <a:pt x="519174" y="127372"/>
                </a:lnTo>
                <a:lnTo>
                  <a:pt x="539781" y="167437"/>
                </a:lnTo>
                <a:lnTo>
                  <a:pt x="552723" y="210946"/>
                </a:lnTo>
                <a:lnTo>
                  <a:pt x="557212" y="257175"/>
                </a:lnTo>
                <a:lnTo>
                  <a:pt x="552723" y="303403"/>
                </a:lnTo>
                <a:lnTo>
                  <a:pt x="539781" y="346912"/>
                </a:lnTo>
                <a:lnTo>
                  <a:pt x="519174" y="386977"/>
                </a:lnTo>
                <a:lnTo>
                  <a:pt x="491687" y="422870"/>
                </a:lnTo>
                <a:lnTo>
                  <a:pt x="458108" y="453866"/>
                </a:lnTo>
                <a:lnTo>
                  <a:pt x="419224" y="479238"/>
                </a:lnTo>
                <a:lnTo>
                  <a:pt x="375822" y="498260"/>
                </a:lnTo>
                <a:lnTo>
                  <a:pt x="328689" y="510206"/>
                </a:lnTo>
                <a:lnTo>
                  <a:pt x="278612" y="514350"/>
                </a:lnTo>
                <a:lnTo>
                  <a:pt x="228531" y="510206"/>
                </a:lnTo>
                <a:lnTo>
                  <a:pt x="181395" y="498260"/>
                </a:lnTo>
                <a:lnTo>
                  <a:pt x="137991" y="479238"/>
                </a:lnTo>
                <a:lnTo>
                  <a:pt x="99106" y="453866"/>
                </a:lnTo>
                <a:lnTo>
                  <a:pt x="65526" y="422870"/>
                </a:lnTo>
                <a:lnTo>
                  <a:pt x="38038" y="386977"/>
                </a:lnTo>
                <a:lnTo>
                  <a:pt x="17430" y="346912"/>
                </a:lnTo>
                <a:lnTo>
                  <a:pt x="4488" y="303403"/>
                </a:lnTo>
                <a:lnTo>
                  <a:pt x="0" y="257175"/>
                </a:lnTo>
                <a:close/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282257" y="3565785"/>
            <a:ext cx="19685" cy="11430"/>
          </a:xfrm>
          <a:custGeom>
            <a:avLst/>
            <a:gdLst/>
            <a:ahLst/>
            <a:cxnLst/>
            <a:rect l="l" t="t" r="r" b="b"/>
            <a:pathLst>
              <a:path w="19685" h="11429">
                <a:moveTo>
                  <a:pt x="0" y="11013"/>
                </a:moveTo>
                <a:lnTo>
                  <a:pt x="19299" y="0"/>
                </a:lnTo>
              </a:path>
            </a:pathLst>
          </a:custGeom>
          <a:ln w="62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301557" y="3568931"/>
            <a:ext cx="28575" cy="175895"/>
          </a:xfrm>
          <a:custGeom>
            <a:avLst/>
            <a:gdLst/>
            <a:ahLst/>
            <a:cxnLst/>
            <a:rect l="l" t="t" r="r" b="b"/>
            <a:pathLst>
              <a:path w="28575" h="175895">
                <a:moveTo>
                  <a:pt x="0" y="0"/>
                </a:moveTo>
                <a:lnTo>
                  <a:pt x="27964" y="175819"/>
                </a:lnTo>
              </a:path>
            </a:pathLst>
          </a:custGeom>
          <a:ln w="126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332673" y="3277079"/>
            <a:ext cx="37465" cy="467995"/>
          </a:xfrm>
          <a:custGeom>
            <a:avLst/>
            <a:gdLst/>
            <a:ahLst/>
            <a:cxnLst/>
            <a:rect l="l" t="t" r="r" b="b"/>
            <a:pathLst>
              <a:path w="37464" h="467995">
                <a:moveTo>
                  <a:pt x="0" y="467671"/>
                </a:moveTo>
                <a:lnTo>
                  <a:pt x="37023" y="0"/>
                </a:lnTo>
              </a:path>
            </a:pathLst>
          </a:custGeom>
          <a:ln w="63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369697" y="3277079"/>
            <a:ext cx="1097915" cy="0"/>
          </a:xfrm>
          <a:custGeom>
            <a:avLst/>
            <a:gdLst/>
            <a:ahLst/>
            <a:cxnLst/>
            <a:rect l="l" t="t" r="r" b="b"/>
            <a:pathLst>
              <a:path w="1097914">
                <a:moveTo>
                  <a:pt x="0" y="0"/>
                </a:moveTo>
                <a:lnTo>
                  <a:pt x="1097318" y="0"/>
                </a:lnTo>
              </a:path>
            </a:pathLst>
          </a:custGeom>
          <a:ln w="62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6322758" y="3208918"/>
            <a:ext cx="134620" cy="207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25" spc="89" baseline="-39000" dirty="0">
                <a:latin typeface="Symbol" panose="05050102010706020507"/>
                <a:cs typeface="Symbol" panose="05050102010706020507"/>
              </a:rPr>
              <a:t></a:t>
            </a:r>
            <a:r>
              <a:rPr sz="700" spc="-5" dirty="0">
                <a:latin typeface="Times New Roman" panose="02020603050405020304"/>
                <a:cs typeface="Times New Roman" panose="02020603050405020304"/>
              </a:rPr>
              <a:t>2</a:t>
            </a:r>
            <a:endParaRPr sz="7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69067" y="3562915"/>
            <a:ext cx="437515" cy="207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65760" algn="l"/>
              </a:tabLst>
            </a:pPr>
            <a:r>
              <a:rPr sz="1150" spc="10" dirty="0">
                <a:latin typeface="Symbol" panose="05050102010706020507"/>
                <a:cs typeface="Symbol" panose="05050102010706020507"/>
              </a:rPr>
              <a:t></a:t>
            </a:r>
            <a:r>
              <a:rPr sz="1150" spc="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150" spc="10" dirty="0">
                <a:latin typeface="Symbol" panose="05050102010706020507"/>
                <a:cs typeface="Symbol" panose="05050102010706020507"/>
              </a:rPr>
              <a:t></a:t>
            </a:r>
            <a:endParaRPr sz="11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3055" y="3224651"/>
            <a:ext cx="134620" cy="207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25" spc="89" baseline="-39000" dirty="0">
                <a:latin typeface="Symbol" panose="05050102010706020507"/>
                <a:cs typeface="Symbol" panose="05050102010706020507"/>
              </a:rPr>
              <a:t></a:t>
            </a:r>
            <a:r>
              <a:rPr sz="700" spc="-5" dirty="0">
                <a:latin typeface="Times New Roman" panose="02020603050405020304"/>
                <a:cs typeface="Times New Roman" panose="02020603050405020304"/>
              </a:rPr>
              <a:t>2</a:t>
            </a:r>
            <a:endParaRPr sz="7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61726" y="3547180"/>
            <a:ext cx="434975" cy="207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363855" algn="l"/>
              </a:tabLst>
            </a:pPr>
            <a:r>
              <a:rPr sz="1150" spc="10" dirty="0">
                <a:latin typeface="Symbol" panose="05050102010706020507"/>
                <a:cs typeface="Symbol" panose="05050102010706020507"/>
              </a:rPr>
              <a:t></a:t>
            </a:r>
            <a:r>
              <a:rPr sz="1150" spc="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150" spc="10" dirty="0">
                <a:latin typeface="Symbol" panose="05050102010706020507"/>
                <a:cs typeface="Symbol" panose="05050102010706020507"/>
              </a:rPr>
              <a:t></a:t>
            </a:r>
            <a:endParaRPr sz="11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61725" y="3423674"/>
            <a:ext cx="1044575" cy="207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50" spc="10" dirty="0">
                <a:latin typeface="Symbol" panose="05050102010706020507"/>
                <a:cs typeface="Symbol" panose="05050102010706020507"/>
              </a:rPr>
              <a:t></a:t>
            </a:r>
            <a:r>
              <a:rPr sz="11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25" i="1" spc="15" baseline="-41000" dirty="0">
                <a:latin typeface="Times New Roman" panose="02020603050405020304"/>
                <a:cs typeface="Times New Roman" panose="02020603050405020304"/>
              </a:rPr>
              <a:t>dx </a:t>
            </a:r>
            <a:r>
              <a:rPr sz="1725" i="1" spc="7" baseline="500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150" spc="10" dirty="0">
                <a:latin typeface="Symbol" panose="05050102010706020507"/>
                <a:cs typeface="Symbol" panose="05050102010706020507"/>
              </a:rPr>
              <a:t></a:t>
            </a:r>
            <a:r>
              <a:rPr sz="115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25" spc="22" baseline="5000" dirty="0">
                <a:latin typeface="Symbol" panose="05050102010706020507"/>
                <a:cs typeface="Symbol" panose="05050102010706020507"/>
              </a:rPr>
              <a:t></a:t>
            </a:r>
            <a:r>
              <a:rPr sz="1725" spc="22" baseline="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25" spc="15" baseline="5000" dirty="0">
                <a:latin typeface="Symbol" panose="05050102010706020507"/>
                <a:cs typeface="Symbol" panose="05050102010706020507"/>
              </a:rPr>
              <a:t></a:t>
            </a:r>
            <a:r>
              <a:rPr sz="1725" spc="15" baseline="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25" i="1" spc="15" baseline="-41000" dirty="0">
                <a:latin typeface="Times New Roman" panose="02020603050405020304"/>
                <a:cs typeface="Times New Roman" panose="02020603050405020304"/>
              </a:rPr>
              <a:t>dy </a:t>
            </a:r>
            <a:r>
              <a:rPr sz="1725" i="1" spc="7" baseline="500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725" spc="15" baseline="5000" dirty="0">
                <a:latin typeface="Symbol" panose="05050102010706020507"/>
                <a:cs typeface="Symbol" panose="05050102010706020507"/>
              </a:rPr>
              <a:t></a:t>
            </a:r>
            <a:endParaRPr sz="1725" baseline="50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61726" y="3326915"/>
            <a:ext cx="875665" cy="207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619760" algn="l"/>
              </a:tabLst>
            </a:pPr>
            <a:r>
              <a:rPr sz="1150" spc="10" dirty="0">
                <a:latin typeface="Symbol" panose="05050102010706020507"/>
                <a:cs typeface="Symbol" panose="05050102010706020507"/>
              </a:rPr>
              <a:t></a:t>
            </a:r>
            <a:r>
              <a:rPr sz="1725" u="sng" spc="225" baseline="5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25" i="1" u="sng" spc="22" baseline="5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25" i="1" spc="22" baseline="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725" spc="15" baseline="5000" dirty="0">
                <a:latin typeface="Symbol" panose="05050102010706020507"/>
                <a:cs typeface="Symbol" panose="05050102010706020507"/>
              </a:rPr>
              <a:t></a:t>
            </a:r>
            <a:r>
              <a:rPr sz="1725" u="sng" spc="172" baseline="5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25" i="1" u="sng" spc="22" baseline="5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1725" i="1" u="sng" spc="150" baseline="50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endParaRPr sz="1725" baseline="5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3115" y="3017393"/>
            <a:ext cx="1224280" cy="400050"/>
          </a:xfrm>
          <a:prstGeom prst="rect">
            <a:avLst/>
          </a:prstGeom>
          <a:ln w="9525">
            <a:solidFill>
              <a:srgbClr val="003366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2000" dirty="0">
                <a:solidFill>
                  <a:srgbClr val="003366"/>
                </a:solidFill>
                <a:latin typeface="Times New Roman" panose="02020603050405020304"/>
                <a:cs typeface="Times New Roman" panose="02020603050405020304"/>
              </a:rPr>
              <a:t>Threshold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45838" y="3044323"/>
            <a:ext cx="648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3366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000" spc="0" dirty="0">
                <a:solidFill>
                  <a:srgbClr val="003366"/>
                </a:solidFill>
                <a:latin typeface="Times New Roman" panose="02020603050405020304"/>
                <a:cs typeface="Times New Roman" panose="02020603050405020304"/>
              </a:rPr>
              <a:t>dg</a:t>
            </a:r>
            <a:r>
              <a:rPr sz="2000" spc="-5" dirty="0">
                <a:solidFill>
                  <a:srgbClr val="003366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000" dirty="0">
                <a:solidFill>
                  <a:srgbClr val="003366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01015" y="2378011"/>
            <a:ext cx="968375" cy="965200"/>
          </a:xfrm>
          <a:custGeom>
            <a:avLst/>
            <a:gdLst/>
            <a:ahLst/>
            <a:cxnLst/>
            <a:rect l="l" t="t" r="r" b="b"/>
            <a:pathLst>
              <a:path w="968375" h="965200">
                <a:moveTo>
                  <a:pt x="0" y="964819"/>
                </a:moveTo>
                <a:lnTo>
                  <a:pt x="967854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2232979" y="233317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80" h="81279">
                <a:moveTo>
                  <a:pt x="80860" y="0"/>
                </a:moveTo>
                <a:lnTo>
                  <a:pt x="0" y="26822"/>
                </a:lnTo>
                <a:lnTo>
                  <a:pt x="53797" y="80784"/>
                </a:lnTo>
                <a:lnTo>
                  <a:pt x="8086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301015" y="3342831"/>
            <a:ext cx="956944" cy="1009650"/>
          </a:xfrm>
          <a:custGeom>
            <a:avLst/>
            <a:gdLst/>
            <a:ahLst/>
            <a:cxnLst/>
            <a:rect l="l" t="t" r="r" b="b"/>
            <a:pathLst>
              <a:path w="956944" h="1009650">
                <a:moveTo>
                  <a:pt x="0" y="0"/>
                </a:moveTo>
                <a:lnTo>
                  <a:pt x="956449" y="1009586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2221075" y="4316997"/>
            <a:ext cx="80645" cy="81915"/>
          </a:xfrm>
          <a:custGeom>
            <a:avLst/>
            <a:gdLst/>
            <a:ahLst/>
            <a:cxnLst/>
            <a:rect l="l" t="t" r="r" b="b"/>
            <a:pathLst>
              <a:path w="80644" h="81914">
                <a:moveTo>
                  <a:pt x="55321" y="0"/>
                </a:moveTo>
                <a:lnTo>
                  <a:pt x="0" y="52400"/>
                </a:lnTo>
                <a:lnTo>
                  <a:pt x="80060" y="81521"/>
                </a:lnTo>
                <a:lnTo>
                  <a:pt x="55321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498115" y="2333181"/>
            <a:ext cx="1122045" cy="671195"/>
          </a:xfrm>
          <a:custGeom>
            <a:avLst/>
            <a:gdLst/>
            <a:ahLst/>
            <a:cxnLst/>
            <a:rect l="l" t="t" r="r" b="b"/>
            <a:pathLst>
              <a:path w="1122045" h="671195">
                <a:moveTo>
                  <a:pt x="0" y="0"/>
                </a:moveTo>
                <a:lnTo>
                  <a:pt x="1121829" y="670674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4589499" y="2964638"/>
            <a:ext cx="85090" cy="72390"/>
          </a:xfrm>
          <a:custGeom>
            <a:avLst/>
            <a:gdLst/>
            <a:ahLst/>
            <a:cxnLst/>
            <a:rect l="l" t="t" r="r" b="b"/>
            <a:pathLst>
              <a:path w="85089" h="72389">
                <a:moveTo>
                  <a:pt x="39103" y="0"/>
                </a:moveTo>
                <a:lnTo>
                  <a:pt x="0" y="65405"/>
                </a:lnTo>
                <a:lnTo>
                  <a:pt x="84950" y="71805"/>
                </a:lnTo>
                <a:lnTo>
                  <a:pt x="39103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3729890" y="3447669"/>
            <a:ext cx="901065" cy="951230"/>
          </a:xfrm>
          <a:custGeom>
            <a:avLst/>
            <a:gdLst/>
            <a:ahLst/>
            <a:cxnLst/>
            <a:rect l="l" t="t" r="r" b="b"/>
            <a:pathLst>
              <a:path w="901064" h="951229">
                <a:moveTo>
                  <a:pt x="0" y="950849"/>
                </a:moveTo>
                <a:lnTo>
                  <a:pt x="900887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594385" y="3401568"/>
            <a:ext cx="80645" cy="81915"/>
          </a:xfrm>
          <a:custGeom>
            <a:avLst/>
            <a:gdLst/>
            <a:ahLst/>
            <a:cxnLst/>
            <a:rect l="l" t="t" r="r" b="b"/>
            <a:pathLst>
              <a:path w="80645" h="81914">
                <a:moveTo>
                  <a:pt x="80073" y="0"/>
                </a:moveTo>
                <a:lnTo>
                  <a:pt x="0" y="29121"/>
                </a:lnTo>
                <a:lnTo>
                  <a:pt x="55321" y="81521"/>
                </a:lnTo>
                <a:lnTo>
                  <a:pt x="80073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5150702" y="3217482"/>
            <a:ext cx="1459230" cy="1905"/>
          </a:xfrm>
          <a:custGeom>
            <a:avLst/>
            <a:gdLst/>
            <a:ahLst/>
            <a:cxnLst/>
            <a:rect l="l" t="t" r="r" b="b"/>
            <a:pathLst>
              <a:path w="1459229" h="1904">
                <a:moveTo>
                  <a:pt x="0" y="1524"/>
                </a:moveTo>
                <a:lnTo>
                  <a:pt x="1458912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596866" y="3179402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4" h="76200">
                <a:moveTo>
                  <a:pt x="0" y="0"/>
                </a:moveTo>
                <a:lnTo>
                  <a:pt x="88" y="76200"/>
                </a:lnTo>
                <a:lnTo>
                  <a:pt x="76250" y="38011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7897079" y="3217418"/>
            <a:ext cx="306705" cy="3175"/>
          </a:xfrm>
          <a:custGeom>
            <a:avLst/>
            <a:gdLst/>
            <a:ahLst/>
            <a:cxnLst/>
            <a:rect l="l" t="t" r="r" b="b"/>
            <a:pathLst>
              <a:path w="306704" h="3175">
                <a:moveTo>
                  <a:pt x="0" y="0"/>
                </a:moveTo>
                <a:lnTo>
                  <a:pt x="306387" y="2628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8190436" y="3181838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4" h="76200">
                <a:moveTo>
                  <a:pt x="660" y="0"/>
                </a:moveTo>
                <a:lnTo>
                  <a:pt x="0" y="76200"/>
                </a:lnTo>
                <a:lnTo>
                  <a:pt x="76530" y="38760"/>
                </a:lnTo>
                <a:lnTo>
                  <a:pt x="66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B52DFFB5-B934-5143-9592-E9E88BAA1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874" y="535045"/>
            <a:ext cx="83831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Sobel Edge</a:t>
            </a:r>
            <a:r>
              <a:rPr sz="3600" b="1" spc="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B6A16-EDFE-794D-8928-541B3D38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92" y="1703724"/>
            <a:ext cx="12573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16B8C-37C6-B845-9212-2A5FE7270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962400"/>
            <a:ext cx="1394176" cy="965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286" y="266128"/>
            <a:ext cx="19077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 panose="020B0604020202020204"/>
                <a:cs typeface="Arial" panose="020B0604020202020204"/>
              </a:rPr>
              <a:t>Edge</a:t>
            </a:r>
            <a:r>
              <a:rPr lang="en-CN" sz="3600" spc="-5" dirty="0">
                <a:latin typeface="Arial" panose="020B0604020202020204"/>
                <a:cs typeface="Arial" panose="020B0604020202020204"/>
              </a:rPr>
              <a:t>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C1CB1-38DF-C74A-9EAC-AA74478E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90600"/>
            <a:ext cx="6096000" cy="47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57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57200" y="2514600"/>
            <a:ext cx="2879724" cy="1925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42912" y="2500312"/>
            <a:ext cx="2908300" cy="1954530"/>
          </a:xfrm>
          <a:custGeom>
            <a:avLst/>
            <a:gdLst/>
            <a:ahLst/>
            <a:cxnLst/>
            <a:rect l="l" t="t" r="r" b="b"/>
            <a:pathLst>
              <a:path w="2908300" h="1954529">
                <a:moveTo>
                  <a:pt x="0" y="0"/>
                </a:moveTo>
                <a:lnTo>
                  <a:pt x="2908300" y="0"/>
                </a:lnTo>
                <a:lnTo>
                  <a:pt x="2908300" y="1954212"/>
                </a:lnTo>
                <a:lnTo>
                  <a:pt x="0" y="195421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645150" y="1581150"/>
            <a:ext cx="2881312" cy="1924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630862" y="1566862"/>
            <a:ext cx="2910205" cy="1952625"/>
          </a:xfrm>
          <a:custGeom>
            <a:avLst/>
            <a:gdLst/>
            <a:ahLst/>
            <a:cxnLst/>
            <a:rect l="l" t="t" r="r" b="b"/>
            <a:pathLst>
              <a:path w="2910204" h="1952625">
                <a:moveTo>
                  <a:pt x="0" y="0"/>
                </a:moveTo>
                <a:lnTo>
                  <a:pt x="2909887" y="0"/>
                </a:lnTo>
                <a:lnTo>
                  <a:pt x="2909887" y="1952625"/>
                </a:lnTo>
                <a:lnTo>
                  <a:pt x="0" y="195262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638800" y="3657600"/>
            <a:ext cx="2887662" cy="1943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624512" y="3643312"/>
            <a:ext cx="2916555" cy="1971675"/>
          </a:xfrm>
          <a:custGeom>
            <a:avLst/>
            <a:gdLst/>
            <a:ahLst/>
            <a:cxnLst/>
            <a:rect l="l" t="t" r="r" b="b"/>
            <a:pathLst>
              <a:path w="2916554" h="1971675">
                <a:moveTo>
                  <a:pt x="0" y="0"/>
                </a:moveTo>
                <a:lnTo>
                  <a:pt x="2916237" y="0"/>
                </a:lnTo>
                <a:lnTo>
                  <a:pt x="2916237" y="1971675"/>
                </a:lnTo>
                <a:lnTo>
                  <a:pt x="0" y="19716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374387" y="2969186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485" y="0"/>
                </a:lnTo>
              </a:path>
            </a:pathLst>
          </a:custGeom>
          <a:ln w="77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374338" y="2662201"/>
            <a:ext cx="312420" cy="548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3020">
              <a:lnSpc>
                <a:spcPct val="118000"/>
              </a:lnSpc>
              <a:spcBef>
                <a:spcPts val="95"/>
              </a:spcBef>
            </a:pPr>
            <a:r>
              <a:rPr sz="1450" i="1" spc="0" dirty="0">
                <a:latin typeface="Times New Roman" panose="02020603050405020304"/>
                <a:cs typeface="Times New Roman" panose="02020603050405020304"/>
              </a:rPr>
              <a:t>d </a:t>
            </a:r>
            <a:r>
              <a:rPr sz="2175" i="1" baseline="-3400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45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i="1" spc="0" dirty="0">
                <a:latin typeface="Times New Roman" panose="02020603050405020304"/>
                <a:cs typeface="Times New Roman" panose="02020603050405020304"/>
              </a:rPr>
              <a:t>dx</a:t>
            </a:r>
            <a:endParaRPr sz="14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74388" y="4134813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>
                <a:moveTo>
                  <a:pt x="0" y="0"/>
                </a:moveTo>
                <a:lnTo>
                  <a:pt x="202390" y="0"/>
                </a:lnTo>
              </a:path>
            </a:pathLst>
          </a:custGeom>
          <a:ln w="7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374276" y="3825331"/>
            <a:ext cx="314960" cy="551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4290">
              <a:lnSpc>
                <a:spcPct val="119000"/>
              </a:lnSpc>
              <a:spcBef>
                <a:spcPts val="95"/>
              </a:spcBef>
            </a:pPr>
            <a:r>
              <a:rPr sz="1450" i="1" spc="0" dirty="0">
                <a:latin typeface="Times New Roman" panose="02020603050405020304"/>
                <a:cs typeface="Times New Roman" panose="02020603050405020304"/>
              </a:rPr>
              <a:t>d </a:t>
            </a:r>
            <a:r>
              <a:rPr sz="2175" i="1" baseline="-3600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45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i="1" spc="0" dirty="0">
                <a:latin typeface="Times New Roman" panose="02020603050405020304"/>
                <a:cs typeface="Times New Roman" panose="02020603050405020304"/>
              </a:rPr>
              <a:t>dy</a:t>
            </a:r>
            <a:endParaRPr sz="14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51212" y="3478212"/>
            <a:ext cx="2216785" cy="1122680"/>
          </a:xfrm>
          <a:custGeom>
            <a:avLst/>
            <a:gdLst/>
            <a:ahLst/>
            <a:cxnLst/>
            <a:rect l="l" t="t" r="r" b="b"/>
            <a:pathLst>
              <a:path w="2216785" h="1122679">
                <a:moveTo>
                  <a:pt x="0" y="0"/>
                </a:moveTo>
                <a:lnTo>
                  <a:pt x="2216645" y="112226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539324" y="4560736"/>
            <a:ext cx="85725" cy="68580"/>
          </a:xfrm>
          <a:custGeom>
            <a:avLst/>
            <a:gdLst/>
            <a:ahLst/>
            <a:cxnLst/>
            <a:rect l="l" t="t" r="r" b="b"/>
            <a:pathLst>
              <a:path w="85725" h="68579">
                <a:moveTo>
                  <a:pt x="34416" y="0"/>
                </a:moveTo>
                <a:lnTo>
                  <a:pt x="0" y="67983"/>
                </a:lnTo>
                <a:lnTo>
                  <a:pt x="85191" y="68414"/>
                </a:lnTo>
                <a:lnTo>
                  <a:pt x="34416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351212" y="2568828"/>
            <a:ext cx="2221230" cy="909955"/>
          </a:xfrm>
          <a:custGeom>
            <a:avLst/>
            <a:gdLst/>
            <a:ahLst/>
            <a:cxnLst/>
            <a:rect l="l" t="t" r="r" b="b"/>
            <a:pathLst>
              <a:path w="2221229" h="909954">
                <a:moveTo>
                  <a:pt x="0" y="909383"/>
                </a:moveTo>
                <a:lnTo>
                  <a:pt x="2220887" y="0"/>
                </a:lnTo>
              </a:path>
            </a:pathLst>
          </a:custGeom>
          <a:ln w="952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545905" y="2538388"/>
            <a:ext cx="85090" cy="71120"/>
          </a:xfrm>
          <a:custGeom>
            <a:avLst/>
            <a:gdLst/>
            <a:ahLst/>
            <a:cxnLst/>
            <a:rect l="l" t="t" r="r" b="b"/>
            <a:pathLst>
              <a:path w="85089" h="71120">
                <a:moveTo>
                  <a:pt x="0" y="0"/>
                </a:moveTo>
                <a:lnTo>
                  <a:pt x="28879" y="70510"/>
                </a:lnTo>
                <a:lnTo>
                  <a:pt x="84950" y="6375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59693D3-73A1-304F-9FCD-8963AE750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972" y="612310"/>
            <a:ext cx="4498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Sobel Edge</a:t>
            </a:r>
            <a:r>
              <a:rPr sz="36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274" y="627426"/>
            <a:ext cx="4498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Sobel Edge</a:t>
            </a:r>
            <a:r>
              <a:rPr sz="36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9900" y="2781300"/>
            <a:ext cx="2882899" cy="1928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5612" y="2767013"/>
            <a:ext cx="2911475" cy="1957705"/>
          </a:xfrm>
          <a:custGeom>
            <a:avLst/>
            <a:gdLst/>
            <a:ahLst/>
            <a:cxnLst/>
            <a:rect l="l" t="t" r="r" b="b"/>
            <a:pathLst>
              <a:path w="2911475" h="1957704">
                <a:moveTo>
                  <a:pt x="0" y="0"/>
                </a:moveTo>
                <a:lnTo>
                  <a:pt x="2911475" y="0"/>
                </a:lnTo>
                <a:lnTo>
                  <a:pt x="2911475" y="1957387"/>
                </a:lnTo>
                <a:lnTo>
                  <a:pt x="0" y="195738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638800" y="1752600"/>
            <a:ext cx="2882900" cy="1928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624512" y="1738313"/>
            <a:ext cx="2911475" cy="1957705"/>
          </a:xfrm>
          <a:custGeom>
            <a:avLst/>
            <a:gdLst/>
            <a:ahLst/>
            <a:cxnLst/>
            <a:rect l="l" t="t" r="r" b="b"/>
            <a:pathLst>
              <a:path w="2911475" h="1957704">
                <a:moveTo>
                  <a:pt x="0" y="0"/>
                </a:moveTo>
                <a:lnTo>
                  <a:pt x="2911475" y="0"/>
                </a:lnTo>
                <a:lnTo>
                  <a:pt x="2911475" y="1957387"/>
                </a:lnTo>
                <a:lnTo>
                  <a:pt x="0" y="195738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638800" y="3810000"/>
            <a:ext cx="2882899" cy="1928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624512" y="3795713"/>
            <a:ext cx="2911475" cy="1957705"/>
          </a:xfrm>
          <a:custGeom>
            <a:avLst/>
            <a:gdLst/>
            <a:ahLst/>
            <a:cxnLst/>
            <a:rect l="l" t="t" r="r" b="b"/>
            <a:pathLst>
              <a:path w="2911475" h="1957704">
                <a:moveTo>
                  <a:pt x="0" y="0"/>
                </a:moveTo>
                <a:lnTo>
                  <a:pt x="2911475" y="0"/>
                </a:lnTo>
                <a:lnTo>
                  <a:pt x="2911475" y="1957387"/>
                </a:lnTo>
                <a:lnTo>
                  <a:pt x="0" y="195738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191490" y="3207922"/>
            <a:ext cx="166370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284" y="0"/>
                </a:lnTo>
              </a:path>
            </a:pathLst>
          </a:custGeom>
          <a:ln w="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813844" y="3207922"/>
            <a:ext cx="168910" cy="0"/>
          </a:xfrm>
          <a:custGeom>
            <a:avLst/>
            <a:gdLst/>
            <a:ahLst/>
            <a:cxnLst/>
            <a:rect l="l" t="t" r="r" b="b"/>
            <a:pathLst>
              <a:path w="168910">
                <a:moveTo>
                  <a:pt x="0" y="0"/>
                </a:moveTo>
                <a:lnTo>
                  <a:pt x="168705" y="0"/>
                </a:lnTo>
              </a:path>
            </a:pathLst>
          </a:custGeom>
          <a:ln w="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017134" y="3237325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0" y="11277"/>
                </a:moveTo>
                <a:lnTo>
                  <a:pt x="19776" y="0"/>
                </a:lnTo>
              </a:path>
            </a:pathLst>
          </a:custGeom>
          <a:ln w="6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036910" y="3240548"/>
            <a:ext cx="29209" cy="180340"/>
          </a:xfrm>
          <a:custGeom>
            <a:avLst/>
            <a:gdLst/>
            <a:ahLst/>
            <a:cxnLst/>
            <a:rect l="l" t="t" r="r" b="b"/>
            <a:pathLst>
              <a:path w="29210" h="180339">
                <a:moveTo>
                  <a:pt x="0" y="0"/>
                </a:moveTo>
                <a:lnTo>
                  <a:pt x="28655" y="180042"/>
                </a:lnTo>
              </a:path>
            </a:pathLst>
          </a:custGeom>
          <a:ln w="129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068795" y="2941684"/>
            <a:ext cx="38100" cy="479425"/>
          </a:xfrm>
          <a:custGeom>
            <a:avLst/>
            <a:gdLst/>
            <a:ahLst/>
            <a:cxnLst/>
            <a:rect l="l" t="t" r="r" b="b"/>
            <a:pathLst>
              <a:path w="38100" h="479425">
                <a:moveTo>
                  <a:pt x="0" y="478905"/>
                </a:moveTo>
                <a:lnTo>
                  <a:pt x="37938" y="0"/>
                </a:lnTo>
              </a:path>
            </a:pathLst>
          </a:custGeom>
          <a:ln w="6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106733" y="2941684"/>
            <a:ext cx="1124585" cy="0"/>
          </a:xfrm>
          <a:custGeom>
            <a:avLst/>
            <a:gdLst/>
            <a:ahLst/>
            <a:cxnLst/>
            <a:rect l="l" t="t" r="r" b="b"/>
            <a:pathLst>
              <a:path w="1124585">
                <a:moveTo>
                  <a:pt x="0" y="0"/>
                </a:moveTo>
                <a:lnTo>
                  <a:pt x="1124435" y="0"/>
                </a:lnTo>
              </a:path>
            </a:pathLst>
          </a:custGeom>
          <a:ln w="6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5083658" y="2872191"/>
            <a:ext cx="13779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spc="82" baseline="-37000" dirty="0">
                <a:latin typeface="Symbol" panose="05050102010706020507"/>
                <a:cs typeface="Symbol" panose="05050102010706020507"/>
              </a:rPr>
              <a:t></a:t>
            </a:r>
            <a:r>
              <a:rPr sz="700" spc="0" dirty="0">
                <a:latin typeface="Times New Roman" panose="02020603050405020304"/>
                <a:cs typeface="Times New Roman" panose="02020603050405020304"/>
              </a:rPr>
              <a:t>2</a:t>
            </a:r>
            <a:endParaRPr sz="7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21223" y="3234694"/>
            <a:ext cx="44767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74650" algn="l"/>
              </a:tabLst>
            </a:pPr>
            <a:r>
              <a:rPr sz="1200" spc="0" dirty="0">
                <a:latin typeface="Symbol" panose="05050102010706020507"/>
                <a:cs typeface="Symbol" panose="05050102010706020507"/>
              </a:rPr>
              <a:t></a:t>
            </a:r>
            <a:r>
              <a:rPr sz="1200" spc="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200" spc="0" dirty="0">
                <a:latin typeface="Symbol" panose="05050102010706020507"/>
                <a:cs typeface="Symbol" panose="05050102010706020507"/>
              </a:rPr>
              <a:t></a:t>
            </a:r>
            <a:endParaRPr sz="12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58882" y="2888303"/>
            <a:ext cx="13779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spc="82" baseline="-37000" dirty="0">
                <a:latin typeface="Symbol" panose="05050102010706020507"/>
                <a:cs typeface="Symbol" panose="05050102010706020507"/>
              </a:rPr>
              <a:t></a:t>
            </a:r>
            <a:r>
              <a:rPr sz="700" spc="0" dirty="0">
                <a:latin typeface="Times New Roman" panose="02020603050405020304"/>
                <a:cs typeface="Times New Roman" panose="02020603050405020304"/>
              </a:rPr>
              <a:t>2</a:t>
            </a:r>
            <a:endParaRPr sz="7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98870" y="3218584"/>
            <a:ext cx="445134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72110" algn="l"/>
              </a:tabLst>
            </a:pPr>
            <a:r>
              <a:rPr sz="1200" spc="0" dirty="0">
                <a:latin typeface="Symbol" panose="05050102010706020507"/>
                <a:cs typeface="Symbol" panose="05050102010706020507"/>
              </a:rPr>
              <a:t></a:t>
            </a:r>
            <a:r>
              <a:rPr sz="1200" spc="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200" spc="0" dirty="0">
                <a:latin typeface="Symbol" panose="05050102010706020507"/>
                <a:cs typeface="Symbol" panose="05050102010706020507"/>
              </a:rPr>
              <a:t></a:t>
            </a:r>
            <a:endParaRPr sz="12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21223" y="2981748"/>
            <a:ext cx="22288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spc="0" baseline="2000" dirty="0">
                <a:latin typeface="Symbol" panose="05050102010706020507"/>
                <a:cs typeface="Symbol" panose="05050102010706020507"/>
              </a:rPr>
              <a:t></a:t>
            </a:r>
            <a:r>
              <a:rPr sz="1800" spc="127" baseline="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i="1" spc="5" dirty="0">
                <a:latin typeface="Times New Roman" panose="02020603050405020304"/>
                <a:cs typeface="Times New Roman" panose="02020603050405020304"/>
              </a:rPr>
              <a:t>d</a:t>
            </a:r>
            <a:endParaRPr sz="1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44507" y="3079222"/>
            <a:ext cx="1424305" cy="3321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15"/>
              </a:spcBef>
              <a:tabLst>
                <a:tab pos="366395" algn="l"/>
                <a:tab pos="644525" algn="l"/>
                <a:tab pos="1269365" algn="l"/>
              </a:tabLst>
            </a:pPr>
            <a:r>
              <a:rPr sz="1200" spc="5" dirty="0">
                <a:latin typeface="Symbol" panose="05050102010706020507"/>
                <a:cs typeface="Symbol" panose="05050102010706020507"/>
              </a:rPr>
              <a:t></a:t>
            </a:r>
            <a:r>
              <a:rPr sz="1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800" spc="0" baseline="-5000" dirty="0">
                <a:latin typeface="Symbol" panose="05050102010706020507"/>
                <a:cs typeface="Symbol" panose="05050102010706020507"/>
              </a:rPr>
              <a:t></a:t>
            </a:r>
            <a:r>
              <a:rPr sz="1800" spc="0" baseline="-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200" i="1" spc="0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1800" spc="0" baseline="-5000" dirty="0">
                <a:latin typeface="Symbol" panose="05050102010706020507"/>
                <a:cs typeface="Symbol" panose="05050102010706020507"/>
              </a:rPr>
              <a:t></a:t>
            </a:r>
            <a:r>
              <a:rPr sz="1800" spc="0" baseline="-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89" baseline="-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12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0" baseline="2000" dirty="0">
                <a:latin typeface="Symbol" panose="05050102010706020507"/>
                <a:cs typeface="Symbol" panose="05050102010706020507"/>
              </a:rPr>
              <a:t></a:t>
            </a:r>
            <a:r>
              <a:rPr sz="1800" spc="0" baseline="2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200" i="1" spc="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200" i="1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0" baseline="2000" dirty="0">
                <a:latin typeface="Symbol" panose="05050102010706020507"/>
                <a:cs typeface="Symbol" panose="05050102010706020507"/>
              </a:rPr>
              <a:t></a:t>
            </a:r>
            <a:endParaRPr sz="1800" baseline="2000" dirty="0">
              <a:latin typeface="Symbol" panose="05050102010706020507"/>
              <a:cs typeface="Symbol" panose="05050102010706020507"/>
            </a:endParaRPr>
          </a:p>
          <a:p>
            <a:pPr marL="457200">
              <a:lnSpc>
                <a:spcPts val="1195"/>
              </a:lnSpc>
              <a:tabLst>
                <a:tab pos="1079500" algn="l"/>
              </a:tabLst>
            </a:pPr>
            <a:r>
              <a:rPr sz="1200" i="1" spc="0" dirty="0">
                <a:latin typeface="Times New Roman" panose="02020603050405020304"/>
                <a:cs typeface="Times New Roman" panose="02020603050405020304"/>
              </a:rPr>
              <a:t>dx	dy</a:t>
            </a:r>
            <a:endParaRPr sz="1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98870" y="2993025"/>
            <a:ext cx="221615" cy="21145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00" spc="0" dirty="0">
                <a:latin typeface="Symbol" panose="05050102010706020507"/>
                <a:cs typeface="Symbol" panose="05050102010706020507"/>
              </a:rPr>
              <a:t></a:t>
            </a:r>
            <a:r>
              <a:rPr sz="1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i="1" spc="7" baseline="5000" dirty="0">
                <a:latin typeface="Times New Roman" panose="02020603050405020304"/>
                <a:cs typeface="Times New Roman" panose="02020603050405020304"/>
              </a:rPr>
              <a:t>d</a:t>
            </a:r>
            <a:endParaRPr sz="1800" baseline="5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52554" y="4322877"/>
            <a:ext cx="1717675" cy="2755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00" spc="15" dirty="0">
                <a:latin typeface="Symbol" panose="05050102010706020507"/>
                <a:cs typeface="Symbol" panose="05050102010706020507"/>
              </a:rPr>
              <a:t></a:t>
            </a:r>
            <a:r>
              <a:rPr sz="1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15" dirty="0">
                <a:latin typeface="Symbol" panose="05050102010706020507"/>
                <a:cs typeface="Symbol" panose="05050102010706020507"/>
              </a:rPr>
              <a:t></a:t>
            </a:r>
            <a:r>
              <a:rPr sz="1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i="1" spc="10" dirty="0">
                <a:latin typeface="Times New Roman" panose="02020603050405020304"/>
                <a:cs typeface="Times New Roman" panose="02020603050405020304"/>
              </a:rPr>
              <a:t>Threshold </a:t>
            </a:r>
            <a:r>
              <a:rPr sz="1600" spc="15" dirty="0">
                <a:latin typeface="Symbol" panose="05050102010706020507"/>
                <a:cs typeface="Symbol" panose="05050102010706020507"/>
              </a:rPr>
              <a:t></a:t>
            </a:r>
            <a:r>
              <a:rPr sz="1600" spc="-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10" dirty="0">
                <a:latin typeface="Times New Roman" panose="02020603050405020304"/>
                <a:cs typeface="Times New Roman" panose="02020603050405020304"/>
              </a:rPr>
              <a:t>100</a:t>
            </a:r>
            <a:endParaRPr sz="16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67087" y="3746500"/>
            <a:ext cx="2199640" cy="1002665"/>
          </a:xfrm>
          <a:custGeom>
            <a:avLst/>
            <a:gdLst/>
            <a:ahLst/>
            <a:cxnLst/>
            <a:rect l="l" t="t" r="r" b="b"/>
            <a:pathLst>
              <a:path w="2199640" h="1002664">
                <a:moveTo>
                  <a:pt x="0" y="0"/>
                </a:moveTo>
                <a:lnTo>
                  <a:pt x="2199640" y="1002372"/>
                </a:lnTo>
              </a:path>
            </a:pathLst>
          </a:custGeom>
          <a:ln w="952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539378" y="4708930"/>
            <a:ext cx="85725" cy="69850"/>
          </a:xfrm>
          <a:custGeom>
            <a:avLst/>
            <a:gdLst/>
            <a:ahLst/>
            <a:cxnLst/>
            <a:rect l="l" t="t" r="r" b="b"/>
            <a:pathLst>
              <a:path w="85725" h="69850">
                <a:moveTo>
                  <a:pt x="31597" y="0"/>
                </a:moveTo>
                <a:lnTo>
                  <a:pt x="0" y="69341"/>
                </a:lnTo>
                <a:lnTo>
                  <a:pt x="85140" y="66268"/>
                </a:lnTo>
                <a:lnTo>
                  <a:pt x="31597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367087" y="2744128"/>
            <a:ext cx="2199640" cy="1002665"/>
          </a:xfrm>
          <a:custGeom>
            <a:avLst/>
            <a:gdLst/>
            <a:ahLst/>
            <a:cxnLst/>
            <a:rect l="l" t="t" r="r" b="b"/>
            <a:pathLst>
              <a:path w="2199640" h="1002664">
                <a:moveTo>
                  <a:pt x="0" y="1002372"/>
                </a:moveTo>
                <a:lnTo>
                  <a:pt x="2199640" y="0"/>
                </a:lnTo>
              </a:path>
            </a:pathLst>
          </a:custGeom>
          <a:ln w="952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539378" y="2714729"/>
            <a:ext cx="85725" cy="69850"/>
          </a:xfrm>
          <a:custGeom>
            <a:avLst/>
            <a:gdLst/>
            <a:ahLst/>
            <a:cxnLst/>
            <a:rect l="l" t="t" r="r" b="b"/>
            <a:pathLst>
              <a:path w="85725" h="69850">
                <a:moveTo>
                  <a:pt x="0" y="0"/>
                </a:moveTo>
                <a:lnTo>
                  <a:pt x="31597" y="69341"/>
                </a:lnTo>
                <a:lnTo>
                  <a:pt x="85140" y="3073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274" y="631035"/>
            <a:ext cx="54113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Sobel </a:t>
            </a:r>
            <a:r>
              <a:rPr lang="en-CN" sz="3600" b="1" spc="-5" dirty="0">
                <a:latin typeface="Arial" panose="020B0604020202020204"/>
                <a:cs typeface="Arial" panose="020B0604020202020204"/>
              </a:rPr>
              <a:t>Filter Problems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5988AFE-6680-2C4C-95F7-5B4A0A60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6705600" cy="2088629"/>
          </a:xfrm>
          <a:prstGeom prst="rect">
            <a:avLst/>
          </a:prstGeom>
        </p:spPr>
      </p:pic>
      <p:sp>
        <p:nvSpPr>
          <p:cNvPr id="28" name="object 3">
            <a:extLst>
              <a:ext uri="{FF2B5EF4-FFF2-40B4-BE49-F238E27FC236}">
                <a16:creationId xmlns:a16="http://schemas.microsoft.com/office/drawing/2014/main" id="{2CBB2B4F-D79E-BA40-B99D-C9F662BD2BA5}"/>
              </a:ext>
            </a:extLst>
          </p:cNvPr>
          <p:cNvSpPr txBox="1"/>
          <p:nvPr/>
        </p:nvSpPr>
        <p:spPr>
          <a:xfrm>
            <a:off x="979714" y="3917001"/>
            <a:ext cx="7554686" cy="2015232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755"/>
              </a:spcBef>
              <a:buSzPct val="75000"/>
              <a:tabLst>
                <a:tab pos="355600" algn="l"/>
              </a:tabLst>
            </a:pPr>
            <a:r>
              <a:rPr lang="en-US" altLang="zh-CN" spc="-5" dirty="0">
                <a:latin typeface="Arial" panose="020B0604020202020204"/>
                <a:cs typeface="Arial" panose="020B0604020202020204"/>
              </a:rPr>
              <a:t>• Poor Localization (Trigger response in multiple adjacent pixels)</a:t>
            </a:r>
          </a:p>
          <a:p>
            <a:pPr marL="12700">
              <a:lnSpc>
                <a:spcPct val="150000"/>
              </a:lnSpc>
              <a:spcBef>
                <a:spcPts val="755"/>
              </a:spcBef>
              <a:buSzPct val="75000"/>
              <a:tabLst>
                <a:tab pos="355600" algn="l"/>
              </a:tabLst>
            </a:pPr>
            <a:r>
              <a:rPr lang="en-US" altLang="zh-CN" spc="-5" dirty="0">
                <a:latin typeface="Arial" panose="020B0604020202020204"/>
                <a:cs typeface="Arial" panose="020B0604020202020204"/>
              </a:rPr>
              <a:t>• Thresholding value favors certain directions over others</a:t>
            </a:r>
          </a:p>
          <a:p>
            <a:pPr marL="469900" lvl="1">
              <a:lnSpc>
                <a:spcPct val="150000"/>
              </a:lnSpc>
              <a:spcBef>
                <a:spcPts val="755"/>
              </a:spcBef>
              <a:buSzPct val="75000"/>
              <a:tabLst>
                <a:tab pos="355600" algn="l"/>
              </a:tabLst>
            </a:pPr>
            <a:r>
              <a:rPr lang="en-US" altLang="zh-CN" spc="-5" dirty="0">
                <a:latin typeface="Arial" panose="020B0604020202020204"/>
                <a:cs typeface="Arial" panose="020B0604020202020204"/>
              </a:rPr>
              <a:t>– Can miss oblique edges more than horizontal or vertical edges</a:t>
            </a:r>
          </a:p>
          <a:p>
            <a:pPr marL="469900" lvl="1">
              <a:lnSpc>
                <a:spcPct val="150000"/>
              </a:lnSpc>
              <a:spcBef>
                <a:spcPts val="755"/>
              </a:spcBef>
              <a:buSzPct val="75000"/>
              <a:tabLst>
                <a:tab pos="355600" algn="l"/>
              </a:tabLst>
            </a:pPr>
            <a:r>
              <a:rPr lang="en-US" altLang="zh-CN" spc="-5" dirty="0">
                <a:latin typeface="Arial" panose="020B0604020202020204"/>
                <a:cs typeface="Arial" panose="020B0604020202020204"/>
              </a:rPr>
              <a:t>– False negatives</a:t>
            </a:r>
            <a:endParaRPr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27405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254E3843-7845-CB49-B8AF-6B04D3BDB7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335" y="591245"/>
            <a:ext cx="54875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spc="-5" dirty="0">
                <a:latin typeface="Arial" panose="020B0604020202020204"/>
                <a:cs typeface="Arial" panose="020B0604020202020204"/>
              </a:rPr>
              <a:t>Classical Detectors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3483F16-2527-E34B-8F27-0C1986A612E7}"/>
              </a:ext>
            </a:extLst>
          </p:cNvPr>
          <p:cNvSpPr txBox="1"/>
          <p:nvPr/>
        </p:nvSpPr>
        <p:spPr>
          <a:xfrm>
            <a:off x="762000" y="1676400"/>
            <a:ext cx="6308090" cy="26398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Gradient</a:t>
            </a:r>
            <a:r>
              <a:rPr sz="2800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operator</a:t>
            </a:r>
            <a:r>
              <a:rPr lang="en-US"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s – Sobel</a:t>
            </a: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endParaRPr lang="en-US" sz="2800" spc="-5" dirty="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lang="en-US" sz="2800" spc="-5" dirty="0">
                <a:latin typeface="Arial" panose="020B0604020202020204"/>
                <a:cs typeface="Arial" panose="020B0604020202020204"/>
              </a:rPr>
              <a:t>Laplacian of Gaussian - </a:t>
            </a:r>
            <a:r>
              <a:rPr lang="en-US" sz="2800" spc="-5" dirty="0" err="1">
                <a:latin typeface="Arial" panose="020B0604020202020204"/>
                <a:cs typeface="Arial" panose="020B0604020202020204"/>
              </a:rPr>
              <a:t>LoG</a:t>
            </a:r>
            <a:endParaRPr lang="en-US" sz="28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buSzPct val="75000"/>
              <a:tabLst>
                <a:tab pos="355600" algn="l"/>
              </a:tabLst>
            </a:pPr>
            <a:endParaRPr lang="en-US" sz="2800" spc="-5" dirty="0">
              <a:solidFill>
                <a:schemeClr val="accent3"/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Gradient of Gaussian</a:t>
            </a:r>
            <a:r>
              <a:rPr sz="2800" spc="1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(Canny)</a:t>
            </a:r>
            <a:endParaRPr sz="2800" dirty="0">
              <a:solidFill>
                <a:schemeClr val="accent3"/>
              </a:solidFill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36929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1200" y="1316850"/>
            <a:ext cx="4191000" cy="4626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F78BD2B-F827-A24F-9600-F6AB574E026B}"/>
              </a:ext>
            </a:extLst>
          </p:cNvPr>
          <p:cNvSpPr txBox="1">
            <a:spLocks/>
          </p:cNvSpPr>
          <p:nvPr/>
        </p:nvSpPr>
        <p:spPr>
          <a:xfrm>
            <a:off x="532274" y="551735"/>
            <a:ext cx="73925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Marr Hildreth Edge</a:t>
            </a:r>
            <a:r>
              <a:rPr lang="en-US" sz="36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55F5CC-B664-B643-858C-D059F2ECD2D5}"/>
              </a:ext>
            </a:extLst>
          </p:cNvPr>
          <p:cNvSpPr txBox="1"/>
          <p:nvPr/>
        </p:nvSpPr>
        <p:spPr>
          <a:xfrm>
            <a:off x="381000" y="1447800"/>
            <a:ext cx="838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Peaks or valleys of the first-derivative of the input signal, correspond to “zero-crossings” of the second-derivative of the input signal.</a:t>
            </a:r>
            <a:endParaRPr lang="en-C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8F292-2B4E-B845-82CB-1BB38DC7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6600"/>
            <a:ext cx="7081770" cy="2427514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51291BDC-390F-6A4A-8628-A8DCC539411B}"/>
              </a:ext>
            </a:extLst>
          </p:cNvPr>
          <p:cNvSpPr txBox="1">
            <a:spLocks/>
          </p:cNvSpPr>
          <p:nvPr/>
        </p:nvSpPr>
        <p:spPr>
          <a:xfrm>
            <a:off x="532274" y="551735"/>
            <a:ext cx="73925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Marr Hildreth Edge</a:t>
            </a:r>
            <a:r>
              <a:rPr lang="en-US" sz="36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08029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422623C-B457-D843-B1A5-4BFD7A83E164}"/>
              </a:ext>
            </a:extLst>
          </p:cNvPr>
          <p:cNvSpPr txBox="1">
            <a:spLocks/>
          </p:cNvSpPr>
          <p:nvPr/>
        </p:nvSpPr>
        <p:spPr>
          <a:xfrm>
            <a:off x="532274" y="551735"/>
            <a:ext cx="7392526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latin typeface="Arial" panose="020B0604020202020204"/>
                <a:cs typeface="Arial" panose="020B0604020202020204"/>
              </a:rPr>
              <a:t>Marr Hildreth Edge</a:t>
            </a:r>
            <a:r>
              <a:rPr lang="en-US" sz="36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lang="en-US"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C173-0DD9-1C45-9A92-7440E1EBB411}"/>
              </a:ext>
            </a:extLst>
          </p:cNvPr>
          <p:cNvSpPr txBox="1"/>
          <p:nvPr/>
        </p:nvSpPr>
        <p:spPr>
          <a:xfrm>
            <a:off x="609600" y="1447800"/>
            <a:ext cx="8305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Find edges by second order differentiation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Use the Gaussian smoothing operator to improve the response to noise, and by differentiation the Laplacian of Gaussian is called the </a:t>
            </a:r>
            <a:r>
              <a:rPr lang="en-US" sz="2800" dirty="0" err="1"/>
              <a:t>LoG</a:t>
            </a:r>
            <a:r>
              <a:rPr lang="en-US" sz="2800" dirty="0"/>
              <a:t> operator.</a:t>
            </a:r>
          </a:p>
          <a:p>
            <a:pPr algn="just"/>
            <a:endParaRPr lang="en-US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Edges are at the 'zero crossings' of the </a:t>
            </a:r>
            <a:r>
              <a:rPr lang="en-US" sz="2800" dirty="0" err="1"/>
              <a:t>LoG</a:t>
            </a:r>
            <a:r>
              <a:rPr lang="en-US" sz="2800" dirty="0"/>
              <a:t>, which is where there is a change in gradient.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322232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EC4A6DF-D0B8-FC4D-B82F-77008EEFB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2274" y="551735"/>
            <a:ext cx="73925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Marr Hildreth Edge</a:t>
            </a:r>
            <a:r>
              <a:rPr sz="36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146ED81-2792-F549-9F9D-816C802E94DB}"/>
              </a:ext>
            </a:extLst>
          </p:cNvPr>
          <p:cNvSpPr txBox="1"/>
          <p:nvPr/>
        </p:nvSpPr>
        <p:spPr>
          <a:xfrm>
            <a:off x="914400" y="1524000"/>
            <a:ext cx="7612380" cy="29171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675"/>
              </a:spcBef>
              <a:buSzPct val="75000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Arial" panose="020B0604020202020204"/>
                <a:cs typeface="Arial" panose="020B0604020202020204"/>
              </a:rPr>
              <a:t>STEPS:</a:t>
            </a:r>
          </a:p>
          <a:p>
            <a:pPr marL="12700">
              <a:lnSpc>
                <a:spcPct val="150000"/>
              </a:lnSpc>
              <a:spcBef>
                <a:spcPts val="675"/>
              </a:spcBef>
              <a:buSzPct val="75000"/>
              <a:tabLst>
                <a:tab pos="354965" algn="l"/>
                <a:tab pos="355600" algn="l"/>
              </a:tabLst>
            </a:pPr>
            <a:r>
              <a:rPr lang="en-US" altLang="zh-CN" sz="2400" spc="-5" dirty="0">
                <a:latin typeface="Arial" panose="020B0604020202020204"/>
                <a:cs typeface="Arial" panose="020B0604020202020204"/>
              </a:rPr>
              <a:t>	</a:t>
            </a:r>
            <a:r>
              <a:rPr lang="en-US" altLang="zh-CN" sz="2800" spc="-5" dirty="0">
                <a:latin typeface="Arial" panose="020B0604020202020204"/>
                <a:cs typeface="Arial" panose="020B0604020202020204"/>
              </a:rPr>
              <a:t>1.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Smooth image by Gaussian filter </a:t>
            </a:r>
            <a:r>
              <a:rPr sz="2800" dirty="0">
                <a:latin typeface="Wingdings" panose="05000000000000000000"/>
                <a:cs typeface="Wingdings" panose="05000000000000000000"/>
              </a:rPr>
              <a:t>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S</a:t>
            </a:r>
            <a:endParaRPr lang="en-US" altLang="zh-CN" sz="2800" i="1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50000"/>
              </a:lnSpc>
              <a:spcBef>
                <a:spcPts val="675"/>
              </a:spcBef>
              <a:buSzPct val="75000"/>
              <a:tabLst>
                <a:tab pos="354965" algn="l"/>
                <a:tab pos="355600" algn="l"/>
              </a:tabLst>
            </a:pPr>
            <a:r>
              <a:rPr lang="en-US" altLang="zh-CN" sz="2800" i="1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lang="en-US" altLang="zh-CN" sz="2800" spc="-5" dirty="0">
                <a:latin typeface="Times New Roman" panose="02020603050405020304"/>
                <a:cs typeface="Times New Roman" panose="02020603050405020304"/>
              </a:rPr>
              <a:t>2.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Apply Laplacian </a:t>
            </a:r>
            <a:r>
              <a:rPr sz="2800" dirty="0">
                <a:latin typeface="Arial" panose="020B0604020202020204"/>
                <a:cs typeface="Arial" panose="020B0604020202020204"/>
              </a:rPr>
              <a:t>to</a:t>
            </a:r>
            <a:r>
              <a:rPr sz="280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S</a:t>
            </a:r>
            <a:endParaRPr sz="28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50000"/>
              </a:lnSpc>
              <a:spcBef>
                <a:spcPts val="570"/>
              </a:spcBef>
              <a:buSzPct val="75000"/>
              <a:tabLst>
                <a:tab pos="354965" algn="l"/>
                <a:tab pos="355600" algn="l"/>
              </a:tabLst>
            </a:pPr>
            <a:r>
              <a:rPr lang="en-US" altLang="zh-CN" sz="2800" spc="-5" dirty="0">
                <a:latin typeface="Arial" panose="020B0604020202020204"/>
                <a:cs typeface="Arial" panose="020B0604020202020204"/>
              </a:rPr>
              <a:t>	3.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Find zero</a:t>
            </a:r>
            <a:r>
              <a:rPr sz="2800" spc="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crossing s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82156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962" y="527413"/>
            <a:ext cx="6098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Marr Hildreth Edge</a:t>
            </a:r>
            <a:r>
              <a:rPr sz="36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627" y="1700275"/>
            <a:ext cx="36150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Gaussian</a:t>
            </a:r>
            <a:r>
              <a:rPr sz="280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smoothing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43501" y="3138915"/>
            <a:ext cx="29845" cy="17145"/>
          </a:xfrm>
          <a:custGeom>
            <a:avLst/>
            <a:gdLst/>
            <a:ahLst/>
            <a:cxnLst/>
            <a:rect l="l" t="t" r="r" b="b"/>
            <a:pathLst>
              <a:path w="29845" h="17145">
                <a:moveTo>
                  <a:pt x="0" y="16778"/>
                </a:moveTo>
                <a:lnTo>
                  <a:pt x="29336" y="0"/>
                </a:lnTo>
              </a:path>
            </a:pathLst>
          </a:custGeom>
          <a:ln w="95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672837" y="3143709"/>
            <a:ext cx="42545" cy="78105"/>
          </a:xfrm>
          <a:custGeom>
            <a:avLst/>
            <a:gdLst/>
            <a:ahLst/>
            <a:cxnLst/>
            <a:rect l="l" t="t" r="r" b="b"/>
            <a:pathLst>
              <a:path w="42545" h="78104">
                <a:moveTo>
                  <a:pt x="0" y="0"/>
                </a:moveTo>
                <a:lnTo>
                  <a:pt x="42507" y="77899"/>
                </a:lnTo>
              </a:path>
            </a:pathLst>
          </a:custGeom>
          <a:ln w="1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720133" y="2989108"/>
            <a:ext cx="56515" cy="233045"/>
          </a:xfrm>
          <a:custGeom>
            <a:avLst/>
            <a:gdLst/>
            <a:ahLst/>
            <a:cxnLst/>
            <a:rect l="l" t="t" r="r" b="b"/>
            <a:pathLst>
              <a:path w="56514" h="233045">
                <a:moveTo>
                  <a:pt x="0" y="232500"/>
                </a:moveTo>
                <a:lnTo>
                  <a:pt x="56277" y="0"/>
                </a:lnTo>
              </a:path>
            </a:pathLst>
          </a:custGeom>
          <a:ln w="9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776410" y="2989109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0" y="0"/>
                </a:moveTo>
                <a:lnTo>
                  <a:pt x="288570" y="0"/>
                </a:lnTo>
              </a:path>
            </a:pathLst>
          </a:custGeom>
          <a:ln w="9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2619552" y="2955552"/>
            <a:ext cx="608330" cy="0"/>
          </a:xfrm>
          <a:custGeom>
            <a:avLst/>
            <a:gdLst/>
            <a:ahLst/>
            <a:cxnLst/>
            <a:rect l="l" t="t" r="r" b="b"/>
            <a:pathLst>
              <a:path w="608329">
                <a:moveTo>
                  <a:pt x="0" y="0"/>
                </a:moveTo>
                <a:lnTo>
                  <a:pt x="608273" y="0"/>
                </a:lnTo>
              </a:path>
            </a:pathLst>
          </a:custGeom>
          <a:ln w="9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460118" y="2788368"/>
            <a:ext cx="390525" cy="0"/>
          </a:xfrm>
          <a:custGeom>
            <a:avLst/>
            <a:gdLst/>
            <a:ahLst/>
            <a:cxnLst/>
            <a:rect l="l" t="t" r="r" b="b"/>
            <a:pathLst>
              <a:path w="390525">
                <a:moveTo>
                  <a:pt x="0" y="0"/>
                </a:moveTo>
                <a:lnTo>
                  <a:pt x="390348" y="0"/>
                </a:lnTo>
              </a:path>
            </a:pathLst>
          </a:custGeom>
          <a:ln w="4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853484" y="2625301"/>
            <a:ext cx="14097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0" dirty="0">
                <a:latin typeface="Times New Roman" panose="02020603050405020304"/>
                <a:cs typeface="Times New Roman" panose="02020603050405020304"/>
              </a:rPr>
              <a:t>1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25250" y="2785197"/>
            <a:ext cx="248920" cy="1833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2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100" i="1" spc="-20" dirty="0">
                <a:latin typeface="Symbol" panose="05050102010706020507"/>
                <a:cs typeface="Symbol" panose="05050102010706020507"/>
              </a:rPr>
              <a:t></a:t>
            </a:r>
            <a:r>
              <a:rPr sz="1100" i="1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25" baseline="33000" dirty="0">
                <a:latin typeface="Times New Roman" panose="02020603050405020304"/>
                <a:cs typeface="Times New Roman" panose="02020603050405020304"/>
              </a:rPr>
              <a:t>2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78077" y="2953199"/>
            <a:ext cx="417195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8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900" i="1" spc="125" dirty="0">
                <a:latin typeface="Symbol" panose="05050102010706020507"/>
                <a:cs typeface="Symbol" panose="05050102010706020507"/>
              </a:rPr>
              <a:t></a:t>
            </a:r>
            <a:r>
              <a:rPr sz="1900" i="1" spc="-55" dirty="0">
                <a:latin typeface="Symbol" panose="05050102010706020507"/>
                <a:cs typeface="Symbol" panose="05050102010706020507"/>
              </a:rPr>
              <a:t></a:t>
            </a:r>
            <a:endParaRPr sz="19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1041" y="2770277"/>
            <a:ext cx="12763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64236" y="2591106"/>
            <a:ext cx="47879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75" baseline="-34000" dirty="0">
                <a:latin typeface="Symbol" panose="05050102010706020507"/>
                <a:cs typeface="Symbol" panose="05050102010706020507"/>
              </a:rPr>
              <a:t></a:t>
            </a:r>
            <a:r>
              <a:rPr sz="1575" spc="-142" baseline="-3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i="1" spc="3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125" spc="44" baseline="3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125" spc="-120" baseline="3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dirty="0">
                <a:latin typeface="Symbol" panose="05050102010706020507"/>
                <a:cs typeface="Symbol" panose="05050102010706020507"/>
              </a:rPr>
              <a:t></a:t>
            </a:r>
            <a:r>
              <a:rPr sz="10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050" i="1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25" baseline="33000" dirty="0">
                <a:latin typeface="Times New Roman" panose="02020603050405020304"/>
                <a:cs typeface="Times New Roman" panose="02020603050405020304"/>
              </a:rPr>
              <a:t>2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40404" y="2770277"/>
            <a:ext cx="33528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0" dirty="0">
                <a:latin typeface="Symbol" panose="05050102010706020507"/>
                <a:cs typeface="Symbol" panose="05050102010706020507"/>
              </a:rPr>
              <a:t></a:t>
            </a:r>
            <a:endParaRPr sz="18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26288" y="2057400"/>
            <a:ext cx="1509712" cy="1436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659969" y="3766025"/>
            <a:ext cx="2686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Find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Laplacian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54475" y="4998737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444" y="0"/>
                </a:lnTo>
              </a:path>
            </a:pathLst>
          </a:custGeom>
          <a:ln w="110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129707" y="4998737"/>
            <a:ext cx="400050" cy="0"/>
          </a:xfrm>
          <a:custGeom>
            <a:avLst/>
            <a:gdLst/>
            <a:ahLst/>
            <a:cxnLst/>
            <a:rect l="l" t="t" r="r" b="b"/>
            <a:pathLst>
              <a:path w="400050">
                <a:moveTo>
                  <a:pt x="0" y="0"/>
                </a:moveTo>
                <a:lnTo>
                  <a:pt x="399606" y="0"/>
                </a:lnTo>
              </a:path>
            </a:pathLst>
          </a:custGeom>
          <a:ln w="110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3566567" y="4786267"/>
            <a:ext cx="15875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i="1" spc="-5" dirty="0">
                <a:latin typeface="Times New Roman" panose="02020603050405020304"/>
                <a:cs typeface="Times New Roman" panose="02020603050405020304"/>
              </a:rPr>
              <a:t>S</a:t>
            </a:r>
            <a:endParaRPr sz="21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30886" y="4994362"/>
            <a:ext cx="37211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-30" dirty="0">
                <a:latin typeface="Symbol" panose="05050102010706020507"/>
                <a:cs typeface="Symbol" panose="05050102010706020507"/>
              </a:rPr>
              <a:t></a:t>
            </a:r>
            <a:r>
              <a:rPr sz="2100" i="1" spc="15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800" spc="7" baseline="4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800" baseline="44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89163" y="4499099"/>
            <a:ext cx="25527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217" baseline="-25000" dirty="0">
                <a:latin typeface="Symbol" panose="05050102010706020507"/>
                <a:cs typeface="Symbol" panose="05050102010706020507"/>
              </a:rPr>
              <a:t>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2</a:t>
            </a:r>
            <a:endParaRPr sz="1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87173" y="4786267"/>
            <a:ext cx="53530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5920" algn="l"/>
              </a:tabLst>
            </a:pPr>
            <a:r>
              <a:rPr sz="2100" i="1" spc="-5" dirty="0">
                <a:latin typeface="Times New Roman" panose="02020603050405020304"/>
                <a:cs typeface="Times New Roman" panose="02020603050405020304"/>
              </a:rPr>
              <a:t>S	</a:t>
            </a:r>
            <a:r>
              <a:rPr sz="2100" spc="-5" dirty="0">
                <a:latin typeface="Symbol" panose="05050102010706020507"/>
                <a:cs typeface="Symbol" panose="05050102010706020507"/>
              </a:rPr>
              <a:t></a:t>
            </a:r>
            <a:endParaRPr sz="21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5654" y="4994362"/>
            <a:ext cx="36766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-30" dirty="0">
                <a:latin typeface="Symbol" panose="05050102010706020507"/>
                <a:cs typeface="Symbol" panose="05050102010706020507"/>
              </a:rPr>
              <a:t></a:t>
            </a:r>
            <a:r>
              <a:rPr sz="2100" i="1" spc="1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00" spc="7" baseline="4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800" baseline="44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11849" y="4499099"/>
            <a:ext cx="25527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217" baseline="-25000" dirty="0">
                <a:latin typeface="Symbol" panose="05050102010706020507"/>
                <a:cs typeface="Symbol" panose="05050102010706020507"/>
              </a:rPr>
              <a:t></a:t>
            </a:r>
            <a:r>
              <a:rPr sz="1200" spc="5" dirty="0">
                <a:latin typeface="Times New Roman" panose="02020603050405020304"/>
                <a:cs typeface="Times New Roman" panose="02020603050405020304"/>
              </a:rPr>
              <a:t>2</a:t>
            </a:r>
            <a:endParaRPr sz="1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6488" y="4786267"/>
            <a:ext cx="63119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00" spc="-15" dirty="0">
                <a:latin typeface="Symbol" panose="05050102010706020507"/>
                <a:cs typeface="Symbol" panose="05050102010706020507"/>
              </a:rPr>
              <a:t></a:t>
            </a:r>
            <a:r>
              <a:rPr sz="1800" spc="-22" baseline="4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100" i="1" spc="-1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100" i="1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spc="-5" dirty="0">
                <a:latin typeface="Symbol" panose="05050102010706020507"/>
                <a:cs typeface="Symbol" panose="05050102010706020507"/>
              </a:rPr>
              <a:t></a:t>
            </a:r>
            <a:endParaRPr sz="21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43400" y="4572000"/>
            <a:ext cx="4265930" cy="818173"/>
          </a:xfrm>
          <a:prstGeom prst="rect">
            <a:avLst/>
          </a:prstGeom>
          <a:ln w="9525">
            <a:solidFill>
              <a:srgbClr val="00336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219075" indent="-127635">
              <a:lnSpc>
                <a:spcPct val="100000"/>
              </a:lnSpc>
              <a:spcBef>
                <a:spcPts val="320"/>
              </a:spcBef>
              <a:buFont typeface="Arial" panose="020B0604020202020204"/>
              <a:buChar char="•"/>
              <a:tabLst>
                <a:tab pos="219710" algn="l"/>
              </a:tabLst>
            </a:pPr>
            <a:r>
              <a:rPr sz="1600" spc="-5" dirty="0">
                <a:latin typeface="Symbol" panose="05050102010706020507"/>
                <a:cs typeface="Symbol" panose="05050102010706020507"/>
              </a:rPr>
              <a:t></a:t>
            </a:r>
            <a:r>
              <a:rPr sz="1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is used for gradient (first</a:t>
            </a:r>
            <a:r>
              <a:rPr sz="1600" spc="114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derivative)</a:t>
            </a:r>
            <a:endParaRPr lang="en-US" sz="1600" spc="-5" dirty="0">
              <a:latin typeface="Arial" panose="020B0604020202020204"/>
              <a:cs typeface="Arial" panose="020B0604020202020204"/>
            </a:endParaRPr>
          </a:p>
          <a:p>
            <a:pPr marL="219075" indent="-127635">
              <a:lnSpc>
                <a:spcPct val="100000"/>
              </a:lnSpc>
              <a:spcBef>
                <a:spcPts val="320"/>
              </a:spcBef>
              <a:buFont typeface="Arial" panose="020B0604020202020204"/>
              <a:buChar char="•"/>
              <a:tabLst>
                <a:tab pos="219710" algn="l"/>
              </a:tabLst>
            </a:pPr>
            <a:endParaRPr sz="1600" dirty="0">
              <a:latin typeface="Arial" panose="020B0604020202020204"/>
              <a:cs typeface="Arial" panose="020B0604020202020204"/>
            </a:endParaRPr>
          </a:p>
          <a:p>
            <a:pPr marL="219075" indent="-127635">
              <a:lnSpc>
                <a:spcPct val="100000"/>
              </a:lnSpc>
              <a:buFont typeface="Arial" panose="020B0604020202020204"/>
              <a:buChar char="•"/>
              <a:tabLst>
                <a:tab pos="219710" algn="l"/>
              </a:tabLst>
            </a:pPr>
            <a:r>
              <a:rPr sz="1600" dirty="0">
                <a:latin typeface="Symbol" panose="05050102010706020507"/>
                <a:cs typeface="Symbol" panose="05050102010706020507"/>
              </a:rPr>
              <a:t></a:t>
            </a:r>
            <a:r>
              <a:rPr sz="1575" baseline="26000" dirty="0">
                <a:latin typeface="Arial" panose="020B0604020202020204"/>
                <a:cs typeface="Arial" panose="020B0604020202020204"/>
              </a:rPr>
              <a:t>2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is used for Laplacian (Second</a:t>
            </a:r>
            <a:r>
              <a:rPr sz="160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derivative)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4539" y="1700275"/>
            <a:ext cx="69030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Deriving the Laplacian of Gaussian</a:t>
            </a:r>
            <a:r>
              <a:rPr sz="2800" spc="12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(LoG)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6763" y="2683259"/>
            <a:ext cx="11747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Times New Roman" panose="02020603050405020304"/>
                <a:cs typeface="Times New Roman" panose="02020603050405020304"/>
              </a:rPr>
              <a:t>2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7401" y="2683259"/>
            <a:ext cx="90360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8830" algn="l"/>
              </a:tabLst>
            </a:pPr>
            <a:r>
              <a:rPr sz="1400" spc="15" dirty="0">
                <a:latin typeface="Times New Roman" panose="02020603050405020304"/>
                <a:cs typeface="Times New Roman" panose="02020603050405020304"/>
              </a:rPr>
              <a:t>2	2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3574" y="2505203"/>
            <a:ext cx="3156585" cy="625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50" spc="5" dirty="0">
                <a:latin typeface="Symbol" panose="05050102010706020507"/>
                <a:cs typeface="Symbol" panose="05050102010706020507"/>
              </a:rPr>
              <a:t></a:t>
            </a:r>
            <a:r>
              <a:rPr sz="245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50" i="1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45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</a:t>
            </a:r>
            <a:r>
              <a:rPr sz="245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50" spc="-100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i="1" spc="-1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i="1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450" spc="-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i="1" spc="-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50" spc="-270" dirty="0">
                <a:latin typeface="Symbol" panose="05050102010706020507"/>
                <a:cs typeface="Symbol" panose="05050102010706020507"/>
              </a:rPr>
              <a:t></a:t>
            </a:r>
            <a:r>
              <a:rPr sz="3250" spc="-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45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-315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spc="-315" dirty="0">
                <a:latin typeface="Symbol" panose="05050102010706020507"/>
                <a:cs typeface="Symbol" panose="05050102010706020507"/>
              </a:rPr>
              <a:t></a:t>
            </a:r>
            <a:r>
              <a:rPr sz="245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i="1" spc="-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00" spc="-260" dirty="0">
                <a:latin typeface="Symbol" panose="05050102010706020507"/>
                <a:cs typeface="Symbol" panose="05050102010706020507"/>
              </a:rPr>
              <a:t></a:t>
            </a:r>
            <a:r>
              <a:rPr sz="2450" spc="-260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450" spc="-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0" dirty="0">
                <a:latin typeface="Times New Roman" panose="02020603050405020304"/>
                <a:cs typeface="Times New Roman" panose="02020603050405020304"/>
              </a:rPr>
              <a:t>I</a:t>
            </a:r>
            <a:endParaRPr sz="24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0911" y="4888535"/>
            <a:ext cx="35560" cy="20320"/>
          </a:xfrm>
          <a:custGeom>
            <a:avLst/>
            <a:gdLst/>
            <a:ahLst/>
            <a:cxnLst/>
            <a:rect l="l" t="t" r="r" b="b"/>
            <a:pathLst>
              <a:path w="35560" h="20320">
                <a:moveTo>
                  <a:pt x="0" y="20106"/>
                </a:moveTo>
                <a:lnTo>
                  <a:pt x="35067" y="0"/>
                </a:lnTo>
              </a:path>
            </a:pathLst>
          </a:custGeom>
          <a:ln w="11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365979" y="4894280"/>
            <a:ext cx="51435" cy="93980"/>
          </a:xfrm>
          <a:custGeom>
            <a:avLst/>
            <a:gdLst/>
            <a:ahLst/>
            <a:cxnLst/>
            <a:rect l="l" t="t" r="r" b="b"/>
            <a:pathLst>
              <a:path w="51435" h="93979">
                <a:moveTo>
                  <a:pt x="0" y="0"/>
                </a:moveTo>
                <a:lnTo>
                  <a:pt x="50812" y="93352"/>
                </a:lnTo>
              </a:path>
            </a:pathLst>
          </a:custGeom>
          <a:ln w="22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422517" y="4709012"/>
            <a:ext cx="67310" cy="278765"/>
          </a:xfrm>
          <a:custGeom>
            <a:avLst/>
            <a:gdLst/>
            <a:ahLst/>
            <a:cxnLst/>
            <a:rect l="l" t="t" r="r" b="b"/>
            <a:pathLst>
              <a:path w="67310" h="278764">
                <a:moveTo>
                  <a:pt x="0" y="278620"/>
                </a:moveTo>
                <a:lnTo>
                  <a:pt x="67273" y="0"/>
                </a:lnTo>
              </a:path>
            </a:pathLst>
          </a:custGeom>
          <a:ln w="114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489790" y="4709012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4953" y="0"/>
                </a:lnTo>
              </a:path>
            </a:pathLst>
          </a:custGeom>
          <a:ln w="114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2302284" y="4668799"/>
            <a:ext cx="838835" cy="0"/>
          </a:xfrm>
          <a:custGeom>
            <a:avLst/>
            <a:gdLst/>
            <a:ahLst/>
            <a:cxnLst/>
            <a:rect l="l" t="t" r="r" b="b"/>
            <a:pathLst>
              <a:path w="838835">
                <a:moveTo>
                  <a:pt x="0" y="0"/>
                </a:moveTo>
                <a:lnTo>
                  <a:pt x="838767" y="0"/>
                </a:lnTo>
              </a:path>
            </a:pathLst>
          </a:custGeom>
          <a:ln w="114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699274" y="4668799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>
                <a:moveTo>
                  <a:pt x="0" y="0"/>
                </a:moveTo>
                <a:lnTo>
                  <a:pt x="817297" y="0"/>
                </a:lnTo>
              </a:path>
            </a:pathLst>
          </a:custGeom>
          <a:ln w="114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893014" y="4468451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>
                <a:moveTo>
                  <a:pt x="0" y="0"/>
                </a:moveTo>
                <a:lnTo>
                  <a:pt x="466617" y="0"/>
                </a:lnTo>
              </a:path>
            </a:pathLst>
          </a:custGeom>
          <a:ln w="5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012407" y="4674770"/>
            <a:ext cx="106045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spc="0" dirty="0">
                <a:latin typeface="Times New Roman" panose="02020603050405020304"/>
                <a:cs typeface="Times New Roman" panose="02020603050405020304"/>
              </a:rPr>
              <a:t>3</a:t>
            </a:r>
            <a:endParaRPr sz="12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40255" y="4275509"/>
            <a:ext cx="16319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0" dirty="0">
                <a:latin typeface="Times New Roman" panose="02020603050405020304"/>
                <a:cs typeface="Times New Roman" panose="02020603050405020304"/>
              </a:rPr>
              <a:t>1</a:t>
            </a:r>
            <a:endParaRPr sz="21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73349" y="4467213"/>
            <a:ext cx="292735" cy="2173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2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300" i="1" spc="-20" dirty="0">
                <a:latin typeface="Symbol" panose="05050102010706020507"/>
                <a:cs typeface="Symbol" panose="05050102010706020507"/>
              </a:rPr>
              <a:t></a:t>
            </a:r>
            <a:r>
              <a:rPr sz="1300" i="1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50" baseline="34000" dirty="0">
                <a:latin typeface="Times New Roman" panose="02020603050405020304"/>
                <a:cs typeface="Times New Roman" panose="02020603050405020304"/>
              </a:rPr>
              <a:t>2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922738" y="4526385"/>
            <a:ext cx="32702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75" i="1" spc="-82" baseline="-23000" dirty="0">
                <a:latin typeface="Symbol" panose="05050102010706020507"/>
                <a:cs typeface="Symbol" panose="05050102010706020507"/>
              </a:rPr>
              <a:t></a:t>
            </a:r>
            <a:r>
              <a:rPr sz="3375" i="1" spc="-315" baseline="-2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50" spc="0" dirty="0">
                <a:latin typeface="Times New Roman" panose="02020603050405020304"/>
                <a:cs typeface="Times New Roman" panose="02020603050405020304"/>
              </a:rPr>
              <a:t>2</a:t>
            </a:r>
            <a:endParaRPr sz="12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94259" y="4668569"/>
            <a:ext cx="493395" cy="3746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7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i="1" spc="-75" dirty="0">
                <a:latin typeface="Symbol" panose="05050102010706020507"/>
                <a:cs typeface="Symbol" panose="05050102010706020507"/>
              </a:rPr>
              <a:t></a:t>
            </a:r>
            <a:r>
              <a:rPr sz="2250" i="1" spc="-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i="1" spc="-55" dirty="0">
                <a:latin typeface="Symbol" panose="05050102010706020507"/>
                <a:cs typeface="Symbol" panose="05050102010706020507"/>
              </a:rPr>
              <a:t></a:t>
            </a:r>
            <a:endParaRPr sz="22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80822" y="4234580"/>
            <a:ext cx="567690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75" spc="0" baseline="-36000" dirty="0">
                <a:latin typeface="Symbol" panose="05050102010706020507"/>
                <a:cs typeface="Symbol" panose="05050102010706020507"/>
              </a:rPr>
              <a:t></a:t>
            </a:r>
            <a:r>
              <a:rPr sz="1875" spc="-165" baseline="-36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50" i="1" spc="4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50" spc="60" baseline="3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350" spc="-142" baseline="3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50" spc="0" dirty="0">
                <a:latin typeface="Symbol" panose="05050102010706020507"/>
                <a:cs typeface="Symbol" panose="05050102010706020507"/>
              </a:rPr>
              <a:t></a:t>
            </a:r>
            <a:r>
              <a:rPr sz="125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50" i="1" spc="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250" i="1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50" baseline="34000" dirty="0">
                <a:latin typeface="Times New Roman" panose="02020603050405020304"/>
                <a:cs typeface="Times New Roman" panose="02020603050405020304"/>
              </a:rPr>
              <a:t>2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538209" y="4556286"/>
            <a:ext cx="13144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0" dirty="0">
                <a:latin typeface="Symbol" panose="05050102010706020507"/>
                <a:cs typeface="Symbol" panose="05050102010706020507"/>
              </a:rPr>
              <a:t></a:t>
            </a:r>
            <a:endParaRPr sz="21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38209" y="4449290"/>
            <a:ext cx="25527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25" spc="15" baseline="3000" dirty="0">
                <a:latin typeface="Symbol" panose="05050102010706020507"/>
                <a:cs typeface="Symbol" panose="05050102010706020507"/>
              </a:rPr>
              <a:t></a:t>
            </a:r>
            <a:r>
              <a:rPr sz="2150" i="1" spc="0" dirty="0">
                <a:latin typeface="Times New Roman" panose="02020603050405020304"/>
                <a:cs typeface="Times New Roman" panose="02020603050405020304"/>
              </a:rPr>
              <a:t>e</a:t>
            </a:r>
            <a:endParaRPr sz="21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38209" y="4732938"/>
            <a:ext cx="13144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0" dirty="0">
                <a:latin typeface="Symbol" panose="05050102010706020507"/>
                <a:cs typeface="Symbol" panose="05050102010706020507"/>
              </a:rPr>
              <a:t></a:t>
            </a:r>
            <a:endParaRPr sz="21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66981" y="4556287"/>
            <a:ext cx="13144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0" dirty="0">
                <a:latin typeface="Symbol" panose="05050102010706020507"/>
                <a:cs typeface="Symbol" panose="05050102010706020507"/>
              </a:rPr>
              <a:t></a:t>
            </a:r>
            <a:endParaRPr sz="21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66979" y="4732939"/>
            <a:ext cx="13144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0" dirty="0">
                <a:latin typeface="Symbol" panose="05050102010706020507"/>
                <a:cs typeface="Symbol" panose="05050102010706020507"/>
              </a:rPr>
              <a:t></a:t>
            </a:r>
            <a:endParaRPr sz="21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66979" y="4260432"/>
            <a:ext cx="13144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0" dirty="0">
                <a:latin typeface="Symbol" panose="05050102010706020507"/>
                <a:cs typeface="Symbol" panose="05050102010706020507"/>
              </a:rPr>
              <a:t></a:t>
            </a:r>
            <a:endParaRPr sz="21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05285" y="4296590"/>
            <a:ext cx="9512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i="1" spc="6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75" spc="97" baseline="42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150" spc="0" dirty="0">
                <a:latin typeface="Symbol" panose="05050102010706020507"/>
                <a:cs typeface="Symbol" panose="05050102010706020507"/>
              </a:rPr>
              <a:t></a:t>
            </a:r>
            <a:r>
              <a:rPr sz="2150" spc="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spc="8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875" spc="120" baseline="42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875" spc="-15" baseline="42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CN" sz="3225" spc="0" baseline="3000" dirty="0">
                <a:latin typeface="Symbol" panose="05050102010706020507"/>
                <a:cs typeface="Symbol" panose="05050102010706020507"/>
              </a:rPr>
              <a:t></a:t>
            </a:r>
            <a:endParaRPr sz="3225" baseline="30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66979" y="4449288"/>
            <a:ext cx="49403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225" spc="0" baseline="3000" dirty="0">
                <a:latin typeface="Symbol" panose="05050102010706020507"/>
                <a:cs typeface="Symbol" panose="05050102010706020507"/>
              </a:rPr>
              <a:t></a:t>
            </a:r>
            <a:r>
              <a:rPr sz="3225" spc="-487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150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0" dirty="0">
                <a:latin typeface="Symbol" panose="05050102010706020507"/>
                <a:cs typeface="Symbol" panose="05050102010706020507"/>
              </a:rPr>
              <a:t></a:t>
            </a:r>
            <a:endParaRPr sz="21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03562" y="4449292"/>
            <a:ext cx="86931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spc="-60" dirty="0">
                <a:latin typeface="Symbol" panose="05050102010706020507"/>
                <a:cs typeface="Symbol" panose="05050102010706020507"/>
              </a:rPr>
              <a:t></a:t>
            </a:r>
            <a:r>
              <a:rPr sz="1875" spc="-89" baseline="42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150" i="1" spc="0" dirty="0">
                <a:latin typeface="Times New Roman" panose="02020603050405020304"/>
                <a:cs typeface="Times New Roman" panose="02020603050405020304"/>
              </a:rPr>
              <a:t>g </a:t>
            </a:r>
            <a:r>
              <a:rPr sz="2150" spc="0" dirty="0">
                <a:latin typeface="Symbol" panose="05050102010706020507"/>
                <a:cs typeface="Symbol" panose="05050102010706020507"/>
              </a:rPr>
              <a:t></a:t>
            </a:r>
            <a:r>
              <a:rPr sz="215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0" dirty="0">
                <a:latin typeface="Symbol" panose="05050102010706020507"/>
                <a:cs typeface="Symbol" panose="05050102010706020507"/>
              </a:rPr>
              <a:t></a:t>
            </a:r>
            <a:endParaRPr sz="21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43600" y="3352800"/>
            <a:ext cx="2976562" cy="2233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5676183" y="2922848"/>
            <a:ext cx="29845" cy="17145"/>
          </a:xfrm>
          <a:custGeom>
            <a:avLst/>
            <a:gdLst/>
            <a:ahLst/>
            <a:cxnLst/>
            <a:rect l="l" t="t" r="r" b="b"/>
            <a:pathLst>
              <a:path w="29845" h="17145">
                <a:moveTo>
                  <a:pt x="0" y="16778"/>
                </a:moveTo>
                <a:lnTo>
                  <a:pt x="29336" y="0"/>
                </a:lnTo>
              </a:path>
            </a:pathLst>
          </a:custGeom>
          <a:ln w="95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5705519" y="2927642"/>
            <a:ext cx="42545" cy="78105"/>
          </a:xfrm>
          <a:custGeom>
            <a:avLst/>
            <a:gdLst/>
            <a:ahLst/>
            <a:cxnLst/>
            <a:rect l="l" t="t" r="r" b="b"/>
            <a:pathLst>
              <a:path w="42545" h="78104">
                <a:moveTo>
                  <a:pt x="0" y="0"/>
                </a:moveTo>
                <a:lnTo>
                  <a:pt x="42507" y="77899"/>
                </a:lnTo>
              </a:path>
            </a:pathLst>
          </a:custGeom>
          <a:ln w="1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752815" y="2773041"/>
            <a:ext cx="56515" cy="233045"/>
          </a:xfrm>
          <a:custGeom>
            <a:avLst/>
            <a:gdLst/>
            <a:ahLst/>
            <a:cxnLst/>
            <a:rect l="l" t="t" r="r" b="b"/>
            <a:pathLst>
              <a:path w="56514" h="233045">
                <a:moveTo>
                  <a:pt x="0" y="232500"/>
                </a:moveTo>
                <a:lnTo>
                  <a:pt x="56277" y="0"/>
                </a:lnTo>
              </a:path>
            </a:pathLst>
          </a:custGeom>
          <a:ln w="9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809092" y="2773042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>
                <a:moveTo>
                  <a:pt x="0" y="0"/>
                </a:moveTo>
                <a:lnTo>
                  <a:pt x="288570" y="0"/>
                </a:lnTo>
              </a:path>
            </a:pathLst>
          </a:custGeom>
          <a:ln w="9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652234" y="2739485"/>
            <a:ext cx="608330" cy="0"/>
          </a:xfrm>
          <a:custGeom>
            <a:avLst/>
            <a:gdLst/>
            <a:ahLst/>
            <a:cxnLst/>
            <a:rect l="l" t="t" r="r" b="b"/>
            <a:pathLst>
              <a:path w="608329">
                <a:moveTo>
                  <a:pt x="0" y="0"/>
                </a:moveTo>
                <a:lnTo>
                  <a:pt x="608273" y="0"/>
                </a:lnTo>
              </a:path>
            </a:pathLst>
          </a:custGeom>
          <a:ln w="9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492800" y="2572301"/>
            <a:ext cx="390525" cy="0"/>
          </a:xfrm>
          <a:custGeom>
            <a:avLst/>
            <a:gdLst/>
            <a:ahLst/>
            <a:cxnLst/>
            <a:rect l="l" t="t" r="r" b="b"/>
            <a:pathLst>
              <a:path w="390525">
                <a:moveTo>
                  <a:pt x="0" y="0"/>
                </a:moveTo>
                <a:lnTo>
                  <a:pt x="390348" y="0"/>
                </a:lnTo>
              </a:path>
            </a:pathLst>
          </a:custGeom>
          <a:ln w="47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5886166" y="2409234"/>
            <a:ext cx="14097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0" dirty="0">
                <a:latin typeface="Times New Roman" panose="02020603050405020304"/>
                <a:cs typeface="Times New Roman" panose="02020603050405020304"/>
              </a:rPr>
              <a:t>1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57932" y="2569130"/>
            <a:ext cx="248920" cy="1833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2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100" i="1" spc="-20" dirty="0">
                <a:latin typeface="Symbol" panose="05050102010706020507"/>
                <a:cs typeface="Symbol" panose="05050102010706020507"/>
              </a:rPr>
              <a:t></a:t>
            </a:r>
            <a:r>
              <a:rPr sz="1100" i="1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25" baseline="33000" dirty="0">
                <a:latin typeface="Times New Roman" panose="02020603050405020304"/>
                <a:cs typeface="Times New Roman" panose="02020603050405020304"/>
              </a:rPr>
              <a:t>2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810759" y="2554210"/>
            <a:ext cx="600710" cy="49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ts val="1800"/>
              </a:lnSpc>
              <a:spcBef>
                <a:spcPts val="11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e</a:t>
            </a:r>
            <a:endParaRPr sz="18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920"/>
              </a:lnSpc>
            </a:pPr>
            <a:r>
              <a:rPr sz="1800" spc="-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900" i="1" spc="-5" dirty="0">
                <a:latin typeface="Symbol" panose="05050102010706020507"/>
                <a:cs typeface="Symbol" panose="05050102010706020507"/>
              </a:rPr>
              <a:t></a:t>
            </a:r>
            <a:endParaRPr sz="19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96918" y="2375039"/>
            <a:ext cx="47879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75" baseline="-34000" dirty="0">
                <a:latin typeface="Symbol" panose="05050102010706020507"/>
                <a:cs typeface="Symbol" panose="05050102010706020507"/>
              </a:rPr>
              <a:t></a:t>
            </a:r>
            <a:r>
              <a:rPr sz="1575" spc="-142" baseline="-3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i="1" spc="3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125" spc="44" baseline="3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125" spc="-120" baseline="3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dirty="0">
                <a:latin typeface="Symbol" panose="05050102010706020507"/>
                <a:cs typeface="Symbol" panose="05050102010706020507"/>
              </a:rPr>
              <a:t></a:t>
            </a:r>
            <a:r>
              <a:rPr sz="105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50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050" i="1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25" baseline="33000" dirty="0">
                <a:latin typeface="Times New Roman" panose="02020603050405020304"/>
                <a:cs typeface="Times New Roman" panose="02020603050405020304"/>
              </a:rPr>
              <a:t>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5273086" y="2554210"/>
            <a:ext cx="33528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i="1" spc="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0" dirty="0">
                <a:latin typeface="Symbol" panose="05050102010706020507"/>
                <a:cs typeface="Symbol" panose="05050102010706020507"/>
              </a:rPr>
              <a:t></a:t>
            </a:r>
            <a:endParaRPr sz="18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873876" y="3999261"/>
            <a:ext cx="36195" cy="20955"/>
          </a:xfrm>
          <a:custGeom>
            <a:avLst/>
            <a:gdLst/>
            <a:ahLst/>
            <a:cxnLst/>
            <a:rect l="l" t="t" r="r" b="b"/>
            <a:pathLst>
              <a:path w="36194" h="20954">
                <a:moveTo>
                  <a:pt x="0" y="20689"/>
                </a:moveTo>
                <a:lnTo>
                  <a:pt x="36141" y="0"/>
                </a:lnTo>
              </a:path>
            </a:pathLst>
          </a:custGeom>
          <a:ln w="118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910017" y="4005172"/>
            <a:ext cx="52705" cy="96520"/>
          </a:xfrm>
          <a:custGeom>
            <a:avLst/>
            <a:gdLst/>
            <a:ahLst/>
            <a:cxnLst/>
            <a:rect l="l" t="t" r="r" b="b"/>
            <a:pathLst>
              <a:path w="52705" h="96520">
                <a:moveTo>
                  <a:pt x="0" y="0"/>
                </a:moveTo>
                <a:lnTo>
                  <a:pt x="52367" y="96059"/>
                </a:lnTo>
              </a:path>
            </a:pathLst>
          </a:custGeom>
          <a:ln w="23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968286" y="3814531"/>
            <a:ext cx="69850" cy="287020"/>
          </a:xfrm>
          <a:custGeom>
            <a:avLst/>
            <a:gdLst/>
            <a:ahLst/>
            <a:cxnLst/>
            <a:rect l="l" t="t" r="r" b="b"/>
            <a:pathLst>
              <a:path w="69850" h="287020">
                <a:moveTo>
                  <a:pt x="0" y="286700"/>
                </a:moveTo>
                <a:lnTo>
                  <a:pt x="69331" y="0"/>
                </a:lnTo>
              </a:path>
            </a:pathLst>
          </a:custGeom>
          <a:ln w="118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2037618" y="3814531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510" y="0"/>
                </a:lnTo>
              </a:path>
            </a:pathLst>
          </a:custGeom>
          <a:ln w="11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844374" y="3773151"/>
            <a:ext cx="749935" cy="0"/>
          </a:xfrm>
          <a:custGeom>
            <a:avLst/>
            <a:gdLst/>
            <a:ahLst/>
            <a:cxnLst/>
            <a:rect l="l" t="t" r="r" b="b"/>
            <a:pathLst>
              <a:path w="749935">
                <a:moveTo>
                  <a:pt x="0" y="0"/>
                </a:moveTo>
                <a:lnTo>
                  <a:pt x="749375" y="0"/>
                </a:lnTo>
              </a:path>
            </a:pathLst>
          </a:custGeom>
          <a:ln w="11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2879928" y="3566993"/>
            <a:ext cx="481330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0898" y="0"/>
                </a:lnTo>
              </a:path>
            </a:pathLst>
          </a:custGeom>
          <a:ln w="5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3745840" y="3773151"/>
            <a:ext cx="495934" cy="0"/>
          </a:xfrm>
          <a:custGeom>
            <a:avLst/>
            <a:gdLst/>
            <a:ahLst/>
            <a:cxnLst/>
            <a:rect l="l" t="t" r="r" b="b"/>
            <a:pathLst>
              <a:path w="495935">
                <a:moveTo>
                  <a:pt x="0" y="0"/>
                </a:moveTo>
                <a:lnTo>
                  <a:pt x="495649" y="0"/>
                </a:lnTo>
              </a:path>
            </a:pathLst>
          </a:custGeom>
          <a:ln w="118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 txBox="1"/>
          <p:nvPr/>
        </p:nvSpPr>
        <p:spPr>
          <a:xfrm>
            <a:off x="4264195" y="3571290"/>
            <a:ext cx="13462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5" dirty="0">
                <a:latin typeface="Symbol" panose="05050102010706020507"/>
                <a:cs typeface="Symbol" panose="05050102010706020507"/>
              </a:rPr>
              <a:t></a:t>
            </a:r>
            <a:endParaRPr sz="22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64195" y="3803310"/>
            <a:ext cx="13462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5" dirty="0">
                <a:latin typeface="Symbol" panose="05050102010706020507"/>
                <a:cs typeface="Symbol" panose="05050102010706020507"/>
              </a:rPr>
              <a:t></a:t>
            </a:r>
            <a:endParaRPr sz="22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64195" y="3389515"/>
            <a:ext cx="13462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5" dirty="0">
                <a:latin typeface="Symbol" panose="05050102010706020507"/>
                <a:cs typeface="Symbol" panose="05050102010706020507"/>
              </a:rPr>
              <a:t></a:t>
            </a:r>
            <a:endParaRPr sz="22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83531" y="3571290"/>
            <a:ext cx="13462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5" dirty="0">
                <a:latin typeface="Symbol" panose="05050102010706020507"/>
                <a:cs typeface="Symbol" panose="05050102010706020507"/>
              </a:rPr>
              <a:t></a:t>
            </a:r>
            <a:endParaRPr sz="22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83531" y="3803310"/>
            <a:ext cx="13462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5" dirty="0">
                <a:latin typeface="Symbol" panose="05050102010706020507"/>
                <a:cs typeface="Symbol" panose="05050102010706020507"/>
              </a:rPr>
              <a:t></a:t>
            </a:r>
            <a:endParaRPr sz="22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83531" y="3389515"/>
            <a:ext cx="32258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260" dirty="0">
                <a:latin typeface="Symbol" panose="05050102010706020507"/>
                <a:cs typeface="Symbol" panose="05050102010706020507"/>
              </a:rPr>
              <a:t></a:t>
            </a:r>
            <a:r>
              <a:rPr sz="3300" spc="15" baseline="-32000" dirty="0">
                <a:latin typeface="Symbol" panose="05050102010706020507"/>
                <a:cs typeface="Symbol" panose="05050102010706020507"/>
              </a:rPr>
              <a:t></a:t>
            </a:r>
            <a:endParaRPr sz="3300" baseline="-320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04140" y="3760453"/>
            <a:ext cx="10858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Times New Roman" panose="02020603050405020304"/>
                <a:cs typeface="Times New Roman" panose="02020603050405020304"/>
              </a:rPr>
              <a:t>2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2135554" y="3368826"/>
            <a:ext cx="16764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1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52317" y="3754026"/>
            <a:ext cx="32067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12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350" i="1" spc="-75" dirty="0">
                <a:latin typeface="Symbol" panose="05050102010706020507"/>
                <a:cs typeface="Symbol" panose="05050102010706020507"/>
              </a:rPr>
              <a:t></a:t>
            </a:r>
            <a:endParaRPr sz="23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42619" y="3773237"/>
            <a:ext cx="50800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8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350" i="1" spc="-80" dirty="0">
                <a:latin typeface="Symbol" panose="05050102010706020507"/>
                <a:cs typeface="Symbol" panose="05050102010706020507"/>
              </a:rPr>
              <a:t></a:t>
            </a:r>
            <a:r>
              <a:rPr sz="2350" i="1" spc="-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i="1" spc="-75" dirty="0">
                <a:latin typeface="Symbol" panose="05050102010706020507"/>
                <a:cs typeface="Symbol" panose="05050102010706020507"/>
              </a:rPr>
              <a:t></a:t>
            </a:r>
            <a:endParaRPr sz="23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63113" y="3566063"/>
            <a:ext cx="300990" cy="2231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350" i="1" spc="-25" dirty="0">
                <a:latin typeface="Symbol" panose="05050102010706020507"/>
                <a:cs typeface="Symbol" panose="05050102010706020507"/>
              </a:rPr>
              <a:t></a:t>
            </a:r>
            <a:r>
              <a:rPr sz="1350" i="1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50" spc="7" baseline="37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350" baseline="37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839350" y="3368826"/>
            <a:ext cx="310515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14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x</a:t>
            </a:r>
            <a:endParaRPr sz="2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625304" y="3547644"/>
            <a:ext cx="151130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e</a:t>
            </a:r>
            <a:endParaRPr sz="2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68905" y="3547644"/>
            <a:ext cx="518159" cy="366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9250" algn="l"/>
              </a:tabLst>
            </a:pP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g	</a:t>
            </a:r>
            <a:r>
              <a:rPr sz="2200" spc="10" dirty="0">
                <a:latin typeface="Symbol" panose="05050102010706020507"/>
                <a:cs typeface="Symbol" panose="05050102010706020507"/>
              </a:rPr>
              <a:t></a:t>
            </a:r>
            <a:endParaRPr sz="220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64706" y="3326707"/>
            <a:ext cx="58420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baseline="-34000" dirty="0">
                <a:latin typeface="Symbol" panose="05050102010706020507"/>
                <a:cs typeface="Symbol" panose="05050102010706020507"/>
              </a:rPr>
              <a:t></a:t>
            </a:r>
            <a:r>
              <a:rPr sz="1950" spc="-172" baseline="-3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i="1" spc="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50" spc="75" baseline="37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350" spc="-135" baseline="37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dirty="0">
                <a:latin typeface="Symbol" panose="05050102010706020507"/>
                <a:cs typeface="Symbol" panose="05050102010706020507"/>
              </a:rPr>
              <a:t></a:t>
            </a:r>
            <a:r>
              <a:rPr sz="13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50" spc="7" baseline="37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350" baseline="37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34859" y="3736807"/>
            <a:ext cx="9906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Times New Roman" panose="02020603050405020304"/>
                <a:cs typeface="Times New Roman" panose="02020603050405020304"/>
              </a:rPr>
              <a:t>x</a:t>
            </a:r>
            <a:endParaRPr sz="13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6" name="object 2">
            <a:extLst>
              <a:ext uri="{FF2B5EF4-FFF2-40B4-BE49-F238E27FC236}">
                <a16:creationId xmlns:a16="http://schemas.microsoft.com/office/drawing/2014/main" id="{FDE33CD6-B657-9DAA-1750-E6D325B8E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962" y="527413"/>
            <a:ext cx="6098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Marr Hildreth Edge</a:t>
            </a:r>
            <a:r>
              <a:rPr sz="36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Detector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 panose="020B0604020202020204"/>
                <a:cs typeface="Arial" panose="020B0604020202020204"/>
              </a:rPr>
              <a:t>Edge</a:t>
            </a:r>
            <a:r>
              <a:rPr lang="zh-CN" altLang="en-US" sz="3600" spc="-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600" spc="-5" dirty="0">
                <a:latin typeface="Arial" panose="020B0604020202020204"/>
                <a:cs typeface="Arial" panose="020B0604020202020204"/>
              </a:rPr>
              <a:t>Detection in Mammals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CBC56-A610-9E49-B29F-8A07E1FF905C}"/>
              </a:ext>
            </a:extLst>
          </p:cNvPr>
          <p:cNvSpPr/>
          <p:nvPr/>
        </p:nvSpPr>
        <p:spPr>
          <a:xfrm>
            <a:off x="759286" y="1094398"/>
            <a:ext cx="281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Hubel &amp;Wiesel, 1960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CAD99F-5FD0-E24F-922D-793EC113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18" y="1692048"/>
            <a:ext cx="5048250" cy="38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87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874" y="669861"/>
            <a:ext cx="2183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LoG</a:t>
            </a:r>
            <a:r>
              <a:rPr sz="36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Filter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6" name="Rectangle 3"/>
          <p:cNvSpPr>
            <a:spLocks noGrp="1" noChangeArrowheads="1"/>
          </p:cNvSpPr>
          <p:nvPr>
            <p:ph idx="1"/>
          </p:nvPr>
        </p:nvSpPr>
        <p:spPr>
          <a:xfrm>
            <a:off x="641391" y="1541034"/>
            <a:ext cx="7986886" cy="1296989"/>
          </a:xfrm>
        </p:spPr>
        <p:txBody>
          <a:bodyPr>
            <a:noAutofit/>
          </a:bodyPr>
          <a:lstStyle/>
          <a:p>
            <a:pPr marL="0" indent="0" algn="just" eaLnBrk="1" hangingPunct="1">
              <a:buNone/>
            </a:pPr>
            <a:r>
              <a:rPr lang="en-IE" altLang="zh-CN" dirty="0">
                <a:ea typeface="宋体" panose="02010600030101010101" pitchFamily="2" charset="-122"/>
              </a:rPr>
              <a:t>The Laplacian of Gaussian (</a:t>
            </a:r>
            <a:r>
              <a:rPr lang="en-IE" altLang="zh-CN" dirty="0" err="1">
                <a:ea typeface="宋体" panose="02010600030101010101" pitchFamily="2" charset="-122"/>
              </a:rPr>
              <a:t>LoG</a:t>
            </a:r>
            <a:r>
              <a:rPr lang="en-IE" altLang="zh-CN" dirty="0">
                <a:ea typeface="宋体" panose="02010600030101010101" pitchFamily="2" charset="-122"/>
              </a:rPr>
              <a:t>, or Mexican hat) filter uses the Gaussian for noise removal and the Laplacian for edge detection</a:t>
            </a:r>
          </a:p>
        </p:txBody>
      </p: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8" b="53365"/>
          <a:stretch>
            <a:fillRect/>
          </a:stretch>
        </p:blipFill>
        <p:spPr bwMode="auto">
          <a:xfrm>
            <a:off x="608734" y="3279348"/>
            <a:ext cx="2966793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6" t="58350" r="24519" b="8548"/>
          <a:stretch>
            <a:fillRect/>
          </a:stretch>
        </p:blipFill>
        <p:spPr bwMode="auto">
          <a:xfrm>
            <a:off x="6096000" y="3429000"/>
            <a:ext cx="16859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3" r="19020" b="51582"/>
          <a:stretch>
            <a:fillRect/>
          </a:stretch>
        </p:blipFill>
        <p:spPr bwMode="auto">
          <a:xfrm>
            <a:off x="3892190" y="3429001"/>
            <a:ext cx="1742367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792" y="716785"/>
            <a:ext cx="78238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spc="-5" dirty="0">
                <a:latin typeface="Arial" panose="020B0604020202020204"/>
                <a:cs typeface="Arial" panose="020B0604020202020204"/>
              </a:rPr>
              <a:t>Find Zero-crossing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5792" y="1646396"/>
            <a:ext cx="7924800" cy="3565207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590"/>
              </a:spcBef>
              <a:buSzPct val="75000"/>
              <a:buFont typeface="Wingdings" panose="05000000000000000000"/>
              <a:buChar char=""/>
              <a:tabLst>
                <a:tab pos="354965" algn="l"/>
                <a:tab pos="355600" algn="l"/>
              </a:tabLst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Perform 8 neighbor zero crossing,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check pixel signs in 4 directions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55600" indent="-342900">
              <a:lnSpc>
                <a:spcPct val="150000"/>
              </a:lnSpc>
              <a:spcBef>
                <a:spcPts val="590"/>
              </a:spcBef>
              <a:buSzPct val="75000"/>
              <a:buFont typeface="Wingdings" panose="05000000000000000000"/>
              <a:buChar char=""/>
              <a:tabLst>
                <a:tab pos="354965" algn="l"/>
                <a:tab pos="355600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4 directions: left-right, up-down, 2 diagonals </a:t>
            </a:r>
          </a:p>
          <a:p>
            <a:pPr marL="355600" indent="-342900">
              <a:lnSpc>
                <a:spcPct val="150000"/>
              </a:lnSpc>
              <a:spcBef>
                <a:spcPts val="590"/>
              </a:spcBef>
              <a:buSzPct val="75000"/>
              <a:buFont typeface="Wingdings" panose="05000000000000000000"/>
              <a:buChar char=""/>
              <a:tabLst>
                <a:tab pos="354965" algn="l"/>
                <a:tab pos="355600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At least 2 opposite signs in 4 directions </a:t>
            </a:r>
          </a:p>
          <a:p>
            <a:pPr marL="355600" indent="-342900">
              <a:lnSpc>
                <a:spcPct val="150000"/>
              </a:lnSpc>
              <a:spcBef>
                <a:spcPts val="590"/>
              </a:spcBef>
              <a:buSzPct val="75000"/>
              <a:buFont typeface="Wingdings" panose="05000000000000000000"/>
              <a:buChar char=""/>
              <a:tabLst>
                <a:tab pos="354965" algn="l"/>
                <a:tab pos="355600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Typically, not only opposite signs are required, but also the difference needs  surpass certain threshold </a:t>
            </a:r>
          </a:p>
        </p:txBody>
      </p:sp>
    </p:spTree>
  </p:cSld>
  <p:clrMapOvr>
    <a:masterClrMapping/>
  </p:clrMapOvr>
  <p:transition spd="slow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15C21092-7989-CE49-B3B8-2BAF957C9403}"/>
              </a:ext>
            </a:extLst>
          </p:cNvPr>
          <p:cNvSpPr txBox="1"/>
          <p:nvPr/>
        </p:nvSpPr>
        <p:spPr>
          <a:xfrm>
            <a:off x="553947" y="1597804"/>
            <a:ext cx="75196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Two-dimensional Gaussian can be separated  into 2 one-dimensional</a:t>
            </a:r>
            <a:r>
              <a:rPr sz="2800" spc="5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Gaussians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0456394-9761-214F-B2CC-C0FC85848AEB}"/>
              </a:ext>
            </a:extLst>
          </p:cNvPr>
          <p:cNvSpPr txBox="1"/>
          <p:nvPr/>
        </p:nvSpPr>
        <p:spPr>
          <a:xfrm>
            <a:off x="1199244" y="2741089"/>
            <a:ext cx="2708910" cy="355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i="1" spc="4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150" spc="4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150" i="1" spc="4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150" spc="4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1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spc="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150" spc="3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15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0" dirty="0">
                <a:latin typeface="Symbol" panose="05050102010706020507"/>
                <a:cs typeface="Symbol" panose="05050102010706020507"/>
              </a:rPr>
              <a:t></a:t>
            </a:r>
            <a:r>
              <a:rPr sz="215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150" i="1" spc="-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150" i="1" spc="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150" spc="5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1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spc="1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150" spc="100" dirty="0">
                <a:latin typeface="Times New Roman" panose="02020603050405020304"/>
                <a:cs typeface="Times New Roman" panose="02020603050405020304"/>
              </a:rPr>
              <a:t>)*</a:t>
            </a:r>
            <a:r>
              <a:rPr sz="215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spc="7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150" spc="7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150" i="1" spc="7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150" spc="7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15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spc="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150" spc="35" dirty="0">
                <a:latin typeface="Times New Roman" panose="02020603050405020304"/>
                <a:cs typeface="Times New Roman" panose="02020603050405020304"/>
              </a:rPr>
              <a:t>)</a:t>
            </a:r>
            <a:endParaRPr sz="21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E4C68E14-09AB-4A4E-BD16-90DBB8C58AAC}"/>
              </a:ext>
            </a:extLst>
          </p:cNvPr>
          <p:cNvSpPr txBox="1"/>
          <p:nvPr/>
        </p:nvSpPr>
        <p:spPr>
          <a:xfrm>
            <a:off x="3352103" y="3356619"/>
            <a:ext cx="977900" cy="20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84555" algn="l"/>
              </a:tabLst>
            </a:pPr>
            <a:r>
              <a:rPr sz="1250" dirty="0">
                <a:latin typeface="Times New Roman" panose="02020603050405020304"/>
                <a:cs typeface="Times New Roman" panose="02020603050405020304"/>
              </a:rPr>
              <a:t>1	2</a:t>
            </a:r>
            <a:endParaRPr sz="12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85A40A16-2720-DD4E-869E-F4A6CB04B50E}"/>
              </a:ext>
            </a:extLst>
          </p:cNvPr>
          <p:cNvSpPr txBox="1"/>
          <p:nvPr/>
        </p:nvSpPr>
        <p:spPr>
          <a:xfrm>
            <a:off x="1198664" y="3085650"/>
            <a:ext cx="3510279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48330" algn="l"/>
              </a:tabLst>
            </a:pPr>
            <a:r>
              <a:rPr sz="2150" i="1" spc="50" dirty="0">
                <a:latin typeface="Times New Roman" panose="02020603050405020304"/>
                <a:cs typeface="Times New Roman" panose="02020603050405020304"/>
              </a:rPr>
              <a:t>h</a:t>
            </a:r>
            <a:r>
              <a:rPr sz="21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150" i="1" spc="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150" spc="5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1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spc="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150" spc="3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15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0" dirty="0">
                <a:latin typeface="Symbol" panose="05050102010706020507"/>
                <a:cs typeface="Symbol" panose="05050102010706020507"/>
              </a:rPr>
              <a:t></a:t>
            </a:r>
            <a:r>
              <a:rPr sz="21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50" spc="-110" dirty="0">
                <a:latin typeface="Symbol" panose="05050102010706020507"/>
                <a:cs typeface="Symbol" panose="05050102010706020507"/>
              </a:rPr>
              <a:t></a:t>
            </a:r>
            <a:r>
              <a:rPr sz="2150" i="1" spc="-11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15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150" i="1" spc="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150" spc="5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15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spc="1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150" spc="100" dirty="0">
                <a:latin typeface="Times New Roman" panose="02020603050405020304"/>
                <a:cs typeface="Times New Roman" panose="02020603050405020304"/>
              </a:rPr>
              <a:t>)*</a:t>
            </a:r>
            <a:r>
              <a:rPr sz="215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150" i="1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spc="1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1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150" spc="1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850" spc="15" dirty="0">
                <a:latin typeface="Symbol" panose="05050102010706020507"/>
                <a:cs typeface="Symbol" panose="05050102010706020507"/>
              </a:rPr>
              <a:t></a:t>
            </a:r>
            <a:r>
              <a:rPr sz="2150" spc="1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15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dirty="0">
                <a:latin typeface="Times New Roman" panose="02020603050405020304"/>
                <a:cs typeface="Times New Roman" panose="02020603050405020304"/>
              </a:rPr>
              <a:t>g	</a:t>
            </a:r>
            <a:r>
              <a:rPr sz="21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150" spc="-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50" i="1" spc="3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150" spc="35" dirty="0">
                <a:latin typeface="Times New Roman" panose="02020603050405020304"/>
                <a:cs typeface="Times New Roman" panose="02020603050405020304"/>
              </a:rPr>
              <a:t>)</a:t>
            </a:r>
            <a:endParaRPr sz="21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57C55A2-BA8E-4D40-B44B-9F05AE892D1D}"/>
              </a:ext>
            </a:extLst>
          </p:cNvPr>
          <p:cNvSpPr txBox="1"/>
          <p:nvPr/>
        </p:nvSpPr>
        <p:spPr>
          <a:xfrm>
            <a:off x="5109480" y="2783001"/>
            <a:ext cx="153606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575" baseline="26000" dirty="0">
                <a:latin typeface="Arial" panose="020B0604020202020204"/>
                <a:cs typeface="Arial" panose="020B0604020202020204"/>
              </a:rPr>
              <a:t>2</a:t>
            </a:r>
            <a:r>
              <a:rPr sz="1575" spc="-22" baseline="26000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multiplications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34D9CAF2-0FA1-A148-9BDB-98632CEC06FB}"/>
              </a:ext>
            </a:extLst>
          </p:cNvPr>
          <p:cNvSpPr txBox="1"/>
          <p:nvPr/>
        </p:nvSpPr>
        <p:spPr>
          <a:xfrm>
            <a:off x="5090260" y="3238653"/>
            <a:ext cx="15748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2</a:t>
            </a:r>
            <a:r>
              <a:rPr sz="16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600" i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multiplications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013DF8F1-600F-0747-8E9E-BFC7C3F0FB33}"/>
              </a:ext>
            </a:extLst>
          </p:cNvPr>
          <p:cNvSpPr txBox="1"/>
          <p:nvPr/>
        </p:nvSpPr>
        <p:spPr>
          <a:xfrm>
            <a:off x="2507657" y="4363499"/>
            <a:ext cx="254254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04825" algn="l"/>
                <a:tab pos="876300" algn="l"/>
                <a:tab pos="1181100" algn="l"/>
                <a:tab pos="1563370" algn="l"/>
                <a:tab pos="2056130" algn="l"/>
              </a:tabLst>
            </a:pPr>
            <a:r>
              <a:rPr sz="1850" dirty="0">
                <a:latin typeface="Times New Roman" panose="02020603050405020304"/>
                <a:cs typeface="Times New Roman" panose="02020603050405020304"/>
              </a:rPr>
              <a:t>.13	.6	1	.6	.13	.01</a:t>
            </a:r>
            <a:r>
              <a:rPr sz="1850" spc="-13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550" spc="-245" dirty="0">
                <a:latin typeface="Symbol" panose="05050102010706020507"/>
                <a:cs typeface="Symbol" panose="05050102010706020507"/>
              </a:rPr>
              <a:t></a:t>
            </a:r>
            <a:endParaRPr sz="2550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C2DEC1D0-6EE0-4C4B-BEF1-B890F3ABD94C}"/>
              </a:ext>
            </a:extLst>
          </p:cNvPr>
          <p:cNvSpPr txBox="1"/>
          <p:nvPr/>
        </p:nvSpPr>
        <p:spPr>
          <a:xfrm>
            <a:off x="878869" y="4611355"/>
            <a:ext cx="946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Times New Roman" panose="02020603050405020304"/>
                <a:cs typeface="Times New Roman" panose="02020603050405020304"/>
              </a:rPr>
              <a:t>1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2470724A-BBF5-9C44-BFDB-37943290F98B}"/>
              </a:ext>
            </a:extLst>
          </p:cNvPr>
          <p:cNvSpPr txBox="1"/>
          <p:nvPr/>
        </p:nvSpPr>
        <p:spPr>
          <a:xfrm>
            <a:off x="762634" y="4363499"/>
            <a:ext cx="158305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795" algn="l"/>
              </a:tabLst>
            </a:pPr>
            <a:r>
              <a:rPr sz="1850" i="1" dirty="0">
                <a:latin typeface="Times New Roman" panose="02020603050405020304"/>
                <a:cs typeface="Times New Roman" panose="02020603050405020304"/>
              </a:rPr>
              <a:t>g	</a:t>
            </a:r>
            <a:r>
              <a:rPr sz="1850" dirty="0">
                <a:latin typeface="Symbol" panose="05050102010706020507"/>
                <a:cs typeface="Symbol" panose="05050102010706020507"/>
              </a:rPr>
              <a:t></a:t>
            </a:r>
            <a:r>
              <a:rPr sz="18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i="1" spc="7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850" spc="7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50" i="1" spc="7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50" spc="75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sz="1850" dirty="0">
                <a:latin typeface="Symbol" panose="05050102010706020507"/>
                <a:cs typeface="Symbol" panose="05050102010706020507"/>
              </a:rPr>
              <a:t></a:t>
            </a:r>
            <a:r>
              <a:rPr sz="185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-90" dirty="0">
                <a:latin typeface="Symbol" panose="05050102010706020507"/>
                <a:cs typeface="Symbol" panose="05050102010706020507"/>
              </a:rPr>
              <a:t></a:t>
            </a:r>
            <a:r>
              <a:rPr sz="1850" spc="-90" dirty="0">
                <a:latin typeface="Times New Roman" panose="02020603050405020304"/>
                <a:cs typeface="Times New Roman" panose="02020603050405020304"/>
              </a:rPr>
              <a:t>.011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30">
                <a:extLst>
                  <a:ext uri="{FF2B5EF4-FFF2-40B4-BE49-F238E27FC236}">
                    <a16:creationId xmlns:a16="http://schemas.microsoft.com/office/drawing/2014/main" id="{CF44F8E7-6554-2F4B-97B7-3D4192EC7D43}"/>
                  </a:ext>
                </a:extLst>
              </p:cNvPr>
              <p:cNvSpPr txBox="1"/>
              <p:nvPr/>
            </p:nvSpPr>
            <p:spPr>
              <a:xfrm>
                <a:off x="762634" y="3607771"/>
                <a:ext cx="2457470" cy="619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smtClean="0"/>
                        <m:t>g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30">
                <a:extLst>
                  <a:ext uri="{FF2B5EF4-FFF2-40B4-BE49-F238E27FC236}">
                    <a16:creationId xmlns:a16="http://schemas.microsoft.com/office/drawing/2014/main" id="{CF44F8E7-6554-2F4B-97B7-3D4192EC7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34" y="3607771"/>
                <a:ext cx="2457470" cy="619657"/>
              </a:xfrm>
              <a:prstGeom prst="rect">
                <a:avLst/>
              </a:prstGeom>
              <a:blipFill>
                <a:blip r:embed="rId3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32">
                <a:extLst>
                  <a:ext uri="{FF2B5EF4-FFF2-40B4-BE49-F238E27FC236}">
                    <a16:creationId xmlns:a16="http://schemas.microsoft.com/office/drawing/2014/main" id="{F3DD70C9-FCB0-E540-8DC1-B7095D1E16D2}"/>
                  </a:ext>
                </a:extLst>
              </p:cNvPr>
              <p:cNvSpPr txBox="1"/>
              <p:nvPr/>
            </p:nvSpPr>
            <p:spPr>
              <a:xfrm>
                <a:off x="4191000" y="3657600"/>
                <a:ext cx="4577254" cy="1907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/>
                            <m:t>g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.011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.13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.13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.011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32">
                <a:extLst>
                  <a:ext uri="{FF2B5EF4-FFF2-40B4-BE49-F238E27FC236}">
                    <a16:creationId xmlns:a16="http://schemas.microsoft.com/office/drawing/2014/main" id="{F3DD70C9-FCB0-E540-8DC1-B7095D1E1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657600"/>
                <a:ext cx="4577254" cy="1907510"/>
              </a:xfrm>
              <a:prstGeom prst="rect">
                <a:avLst/>
              </a:prstGeom>
              <a:blipFill>
                <a:blip r:embed="rId4"/>
                <a:stretch>
                  <a:fillRect b="-6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2">
            <a:extLst>
              <a:ext uri="{FF2B5EF4-FFF2-40B4-BE49-F238E27FC236}">
                <a16:creationId xmlns:a16="http://schemas.microsoft.com/office/drawing/2014/main" id="{0FFA7C06-6017-A43D-DF1D-2639BD1EB8D7}"/>
              </a:ext>
            </a:extLst>
          </p:cNvPr>
          <p:cNvSpPr txBox="1"/>
          <p:nvPr/>
        </p:nvSpPr>
        <p:spPr>
          <a:xfrm>
            <a:off x="631638" y="575536"/>
            <a:ext cx="579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On the Separability of</a:t>
            </a:r>
            <a:r>
              <a:rPr sz="36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LoG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638" y="575536"/>
            <a:ext cx="579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On the Separability of</a:t>
            </a:r>
            <a:r>
              <a:rPr sz="36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LoG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2514600"/>
            <a:ext cx="455231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135" dirty="0">
                <a:latin typeface="Symbol" panose="05050102010706020507"/>
                <a:cs typeface="Symbol" panose="05050102010706020507"/>
              </a:rPr>
              <a:t></a:t>
            </a:r>
            <a:r>
              <a:rPr sz="2100" spc="157" baseline="4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50" i="1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45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130" dirty="0">
                <a:latin typeface="Symbol" panose="05050102010706020507"/>
                <a:cs typeface="Symbol" panose="05050102010706020507"/>
              </a:rPr>
              <a:t></a:t>
            </a:r>
            <a:r>
              <a:rPr sz="2100" spc="22" baseline="4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100" spc="-292" baseline="4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50" spc="-195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i="1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450" spc="-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i="1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50" spc="-270" dirty="0">
                <a:latin typeface="Symbol" panose="05050102010706020507"/>
                <a:cs typeface="Symbol" panose="05050102010706020507"/>
              </a:rPr>
              <a:t></a:t>
            </a:r>
            <a:r>
              <a:rPr sz="3250" spc="-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45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660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spc="-130" dirty="0">
                <a:latin typeface="Symbol" panose="05050102010706020507"/>
                <a:cs typeface="Symbol" panose="05050102010706020507"/>
              </a:rPr>
              <a:t></a:t>
            </a:r>
            <a:r>
              <a:rPr sz="2100" spc="22" baseline="4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100" spc="-322" baseline="4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i="1" spc="-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540" dirty="0">
                <a:latin typeface="Symbol" panose="05050102010706020507"/>
                <a:cs typeface="Symbol" panose="05050102010706020507"/>
              </a:rPr>
              <a:t></a:t>
            </a:r>
            <a:r>
              <a:rPr sz="2450" spc="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450" spc="-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i="1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45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i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450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660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spc="-130" dirty="0">
                <a:latin typeface="Symbol" panose="05050102010706020507"/>
                <a:cs typeface="Symbol" panose="05050102010706020507"/>
              </a:rPr>
              <a:t></a:t>
            </a:r>
            <a:r>
              <a:rPr sz="2100" spc="22" baseline="4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100" spc="-322" baseline="4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i="1" spc="-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505" dirty="0">
                <a:latin typeface="Symbol" panose="05050102010706020507"/>
                <a:cs typeface="Symbol" panose="05050102010706020507"/>
              </a:rPr>
              <a:t></a:t>
            </a:r>
            <a:endParaRPr sz="39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8482" y="3390824"/>
            <a:ext cx="5502275" cy="191198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915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Requires 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800" baseline="25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800" spc="82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multiplications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3765"/>
              </a:lnSpc>
              <a:spcBef>
                <a:spcPts val="1745"/>
              </a:spcBef>
              <a:tabLst>
                <a:tab pos="1657985" algn="l"/>
                <a:tab pos="4157345" algn="l"/>
              </a:tabLst>
            </a:pPr>
            <a:r>
              <a:rPr sz="2450" spc="-30" dirty="0">
                <a:latin typeface="Symbol" panose="05050102010706020507"/>
                <a:cs typeface="Symbol" panose="05050102010706020507"/>
              </a:rPr>
              <a:t></a:t>
            </a:r>
            <a:r>
              <a:rPr sz="2175" spc="-44" baseline="42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50" i="1" spc="-30" dirty="0">
                <a:latin typeface="Times New Roman" panose="02020603050405020304"/>
                <a:cs typeface="Times New Roman" panose="02020603050405020304"/>
              </a:rPr>
              <a:t>S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4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95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i="1" spc="-9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i="1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</a:t>
            </a:r>
            <a:r>
              <a:rPr sz="245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g	</a:t>
            </a:r>
            <a:r>
              <a:rPr sz="2450" spc="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50" spc="-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2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450" spc="2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200" spc="25" dirty="0">
                <a:latin typeface="Symbol" panose="05050102010706020507"/>
                <a:cs typeface="Symbol" panose="05050102010706020507"/>
              </a:rPr>
              <a:t></a:t>
            </a:r>
            <a:r>
              <a:rPr sz="2450" spc="25" dirty="0">
                <a:latin typeface="Symbol" panose="05050102010706020507"/>
                <a:cs typeface="Symbol" panose="05050102010706020507"/>
              </a:rPr>
              <a:t></a:t>
            </a:r>
            <a:r>
              <a:rPr sz="245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8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spc="8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50" spc="-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7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50" spc="7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5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45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00" spc="-245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i="1" spc="-245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Symbol" panose="05050102010706020507"/>
                <a:cs typeface="Symbol" panose="05050102010706020507"/>
              </a:rPr>
              <a:t></a:t>
            </a:r>
            <a:r>
              <a:rPr sz="245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g	</a:t>
            </a:r>
            <a:r>
              <a:rPr sz="2450" spc="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50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-3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450" spc="-3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800" spc="-30" dirty="0">
                <a:latin typeface="Symbol" panose="05050102010706020507"/>
                <a:cs typeface="Symbol" panose="05050102010706020507"/>
              </a:rPr>
              <a:t></a:t>
            </a:r>
            <a:r>
              <a:rPr sz="2450" spc="-30" dirty="0">
                <a:latin typeface="Symbol" panose="05050102010706020507"/>
                <a:cs typeface="Symbol" panose="05050102010706020507"/>
              </a:rPr>
              <a:t></a:t>
            </a:r>
            <a:r>
              <a:rPr sz="245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8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spc="8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50" spc="-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5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450" spc="55" dirty="0">
                <a:latin typeface="Times New Roman" panose="02020603050405020304"/>
                <a:cs typeface="Times New Roman" panose="02020603050405020304"/>
              </a:rPr>
              <a:t>)</a:t>
            </a:r>
            <a:endParaRPr sz="2450" dirty="0">
              <a:latin typeface="Times New Roman" panose="02020603050405020304"/>
              <a:cs typeface="Times New Roman" panose="02020603050405020304"/>
            </a:endParaRPr>
          </a:p>
          <a:p>
            <a:pPr marL="101600" algn="ctr">
              <a:lnSpc>
                <a:spcPts val="945"/>
              </a:lnSpc>
              <a:tabLst>
                <a:tab pos="2600325" algn="l"/>
              </a:tabLst>
            </a:pPr>
            <a:r>
              <a:rPr sz="1450" i="1" spc="-10" dirty="0">
                <a:latin typeface="Times New Roman" panose="02020603050405020304"/>
                <a:cs typeface="Times New Roman" panose="02020603050405020304"/>
              </a:rPr>
              <a:t>xx	yy</a:t>
            </a:r>
            <a:endParaRPr sz="145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 panose="02020603050405020304"/>
              <a:cs typeface="Times New Roman" panose="02020603050405020304"/>
            </a:endParaRPr>
          </a:p>
          <a:p>
            <a:pPr marL="80645">
              <a:lnSpc>
                <a:spcPct val="100000"/>
              </a:lnSpc>
              <a:spcBef>
                <a:spcPts val="142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Requires 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800" i="1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multiplications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F2B412D-7560-D54F-8DBC-7FC16891721C}"/>
              </a:ext>
            </a:extLst>
          </p:cNvPr>
          <p:cNvSpPr txBox="1"/>
          <p:nvPr/>
        </p:nvSpPr>
        <p:spPr>
          <a:xfrm>
            <a:off x="566324" y="1364615"/>
            <a:ext cx="8023038" cy="839332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85"/>
              </a:spcBef>
              <a:buSzPct val="75000"/>
              <a:tabLst>
                <a:tab pos="355600" algn="l"/>
              </a:tabLst>
            </a:pPr>
            <a:r>
              <a:rPr sz="2400" spc="-5" dirty="0">
                <a:latin typeface="Arial" panose="020B0604020202020204"/>
                <a:cs typeface="Arial" panose="020B0604020202020204"/>
              </a:rPr>
              <a:t>Similar to separability of Gaussian</a:t>
            </a:r>
            <a:r>
              <a:rPr sz="24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filter</a:t>
            </a:r>
            <a:r>
              <a:rPr lang="en-US" sz="2400" spc="-5" dirty="0">
                <a:latin typeface="Arial" panose="020B0604020202020204"/>
                <a:cs typeface="Arial" panose="020B0604020202020204"/>
              </a:rPr>
              <a:t>, t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wo-dimensional LoG can be separated into 4 one-dimensional Convolutions</a:t>
            </a:r>
          </a:p>
        </p:txBody>
      </p:sp>
    </p:spTree>
  </p:cSld>
  <p:clrMapOvr>
    <a:masterClrMapping/>
  </p:clrMapOvr>
  <p:transition spd="slow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874" y="451213"/>
            <a:ext cx="261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Seperability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4343400"/>
            <a:ext cx="838200" cy="401391"/>
          </a:xfrm>
          <a:prstGeom prst="rect">
            <a:avLst/>
          </a:prstGeom>
          <a:solidFill>
            <a:srgbClr val="33CCCC"/>
          </a:solidFill>
          <a:ln w="9525">
            <a:solidFill>
              <a:srgbClr val="003366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97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Image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2200" y="3657600"/>
            <a:ext cx="1371600" cy="361637"/>
          </a:xfrm>
          <a:prstGeom prst="rect">
            <a:avLst/>
          </a:prstGeom>
          <a:solidFill>
            <a:srgbClr val="33CCCC"/>
          </a:solidFill>
          <a:ln w="9525">
            <a:solidFill>
              <a:srgbClr val="00336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433070">
              <a:lnSpc>
                <a:spcPct val="100000"/>
              </a:lnSpc>
              <a:spcBef>
                <a:spcPts val="660"/>
              </a:spcBef>
            </a:pPr>
            <a:r>
              <a:rPr sz="1800" i="1" spc="-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800" i="1" spc="-7" baseline="-21000" dirty="0">
                <a:latin typeface="Times New Roman" panose="02020603050405020304"/>
                <a:cs typeface="Times New Roman" panose="02020603050405020304"/>
              </a:rPr>
              <a:t>xx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00" i="1" spc="-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6800" y="3657600"/>
            <a:ext cx="1371600" cy="361637"/>
          </a:xfrm>
          <a:prstGeom prst="rect">
            <a:avLst/>
          </a:prstGeom>
          <a:solidFill>
            <a:srgbClr val="33CCCC"/>
          </a:solidFill>
          <a:ln w="9525">
            <a:solidFill>
              <a:srgbClr val="00336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2200" y="4953000"/>
            <a:ext cx="1371600" cy="361637"/>
          </a:xfrm>
          <a:prstGeom prst="rect">
            <a:avLst/>
          </a:prstGeom>
          <a:solidFill>
            <a:srgbClr val="33CCCC"/>
          </a:solidFill>
          <a:ln w="9525">
            <a:solidFill>
              <a:srgbClr val="00336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433070">
              <a:lnSpc>
                <a:spcPct val="100000"/>
              </a:lnSpc>
              <a:spcBef>
                <a:spcPts val="660"/>
              </a:spcBef>
            </a:pPr>
            <a:r>
              <a:rPr sz="1800" i="1" spc="-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800" i="1" spc="-7" baseline="-21000" dirty="0">
                <a:latin typeface="Times New Roman" panose="02020603050405020304"/>
                <a:cs typeface="Times New Roman" panose="02020603050405020304"/>
              </a:rPr>
              <a:t>yy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0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800" spc="-5" dirty="0">
                <a:latin typeface="Times New Roman" panose="02020603050405020304"/>
                <a:cs typeface="Times New Roman" panose="02020603050405020304"/>
              </a:rPr>
              <a:t>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6800" y="4953000"/>
            <a:ext cx="1371600" cy="361637"/>
          </a:xfrm>
          <a:prstGeom prst="rect">
            <a:avLst/>
          </a:prstGeom>
          <a:solidFill>
            <a:srgbClr val="33CCCC"/>
          </a:solidFill>
          <a:ln w="9525">
            <a:solidFill>
              <a:srgbClr val="00336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58000" y="4343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18760" y="4296"/>
                </a:lnTo>
                <a:lnTo>
                  <a:pt x="173639" y="16685"/>
                </a:lnTo>
                <a:lnTo>
                  <a:pt x="132091" y="36412"/>
                </a:lnTo>
                <a:lnTo>
                  <a:pt x="94868" y="62724"/>
                </a:lnTo>
                <a:lnTo>
                  <a:pt x="62724" y="94868"/>
                </a:lnTo>
                <a:lnTo>
                  <a:pt x="36412" y="132091"/>
                </a:lnTo>
                <a:lnTo>
                  <a:pt x="16685" y="173639"/>
                </a:lnTo>
                <a:lnTo>
                  <a:pt x="4296" y="218760"/>
                </a:lnTo>
                <a:lnTo>
                  <a:pt x="0" y="266700"/>
                </a:lnTo>
                <a:lnTo>
                  <a:pt x="4296" y="314639"/>
                </a:lnTo>
                <a:lnTo>
                  <a:pt x="16685" y="359760"/>
                </a:lnTo>
                <a:lnTo>
                  <a:pt x="36412" y="401308"/>
                </a:lnTo>
                <a:lnTo>
                  <a:pt x="62724" y="438531"/>
                </a:lnTo>
                <a:lnTo>
                  <a:pt x="94868" y="470675"/>
                </a:lnTo>
                <a:lnTo>
                  <a:pt x="132091" y="496987"/>
                </a:lnTo>
                <a:lnTo>
                  <a:pt x="173639" y="516714"/>
                </a:lnTo>
                <a:lnTo>
                  <a:pt x="218760" y="529103"/>
                </a:lnTo>
                <a:lnTo>
                  <a:pt x="266700" y="533400"/>
                </a:lnTo>
                <a:lnTo>
                  <a:pt x="314639" y="529103"/>
                </a:lnTo>
                <a:lnTo>
                  <a:pt x="359760" y="516714"/>
                </a:lnTo>
                <a:lnTo>
                  <a:pt x="401308" y="496987"/>
                </a:lnTo>
                <a:lnTo>
                  <a:pt x="438531" y="470675"/>
                </a:lnTo>
                <a:lnTo>
                  <a:pt x="470675" y="438531"/>
                </a:lnTo>
                <a:lnTo>
                  <a:pt x="496987" y="401308"/>
                </a:lnTo>
                <a:lnTo>
                  <a:pt x="516714" y="359760"/>
                </a:lnTo>
                <a:lnTo>
                  <a:pt x="529103" y="314639"/>
                </a:lnTo>
                <a:lnTo>
                  <a:pt x="533400" y="266700"/>
                </a:lnTo>
                <a:lnTo>
                  <a:pt x="529103" y="218760"/>
                </a:lnTo>
                <a:lnTo>
                  <a:pt x="516714" y="173639"/>
                </a:lnTo>
                <a:lnTo>
                  <a:pt x="496987" y="132091"/>
                </a:lnTo>
                <a:lnTo>
                  <a:pt x="470675" y="94868"/>
                </a:lnTo>
                <a:lnTo>
                  <a:pt x="438531" y="62724"/>
                </a:lnTo>
                <a:lnTo>
                  <a:pt x="401308" y="36412"/>
                </a:lnTo>
                <a:lnTo>
                  <a:pt x="359760" y="16685"/>
                </a:lnTo>
                <a:lnTo>
                  <a:pt x="314639" y="4296"/>
                </a:lnTo>
                <a:lnTo>
                  <a:pt x="266700" y="0"/>
                </a:lnTo>
                <a:close/>
              </a:path>
            </a:pathLst>
          </a:custGeom>
          <a:solidFill>
            <a:srgbClr val="33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0" y="4343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60"/>
                </a:lnTo>
                <a:lnTo>
                  <a:pt x="16685" y="173639"/>
                </a:lnTo>
                <a:lnTo>
                  <a:pt x="36412" y="132091"/>
                </a:lnTo>
                <a:lnTo>
                  <a:pt x="62724" y="94868"/>
                </a:lnTo>
                <a:lnTo>
                  <a:pt x="94868" y="62724"/>
                </a:lnTo>
                <a:lnTo>
                  <a:pt x="132091" y="36412"/>
                </a:lnTo>
                <a:lnTo>
                  <a:pt x="173639" y="16685"/>
                </a:lnTo>
                <a:lnTo>
                  <a:pt x="218760" y="4296"/>
                </a:lnTo>
                <a:lnTo>
                  <a:pt x="266700" y="0"/>
                </a:lnTo>
                <a:lnTo>
                  <a:pt x="314639" y="4296"/>
                </a:lnTo>
                <a:lnTo>
                  <a:pt x="359760" y="16685"/>
                </a:lnTo>
                <a:lnTo>
                  <a:pt x="401308" y="36412"/>
                </a:lnTo>
                <a:lnTo>
                  <a:pt x="438531" y="62724"/>
                </a:lnTo>
                <a:lnTo>
                  <a:pt x="470675" y="94868"/>
                </a:lnTo>
                <a:lnTo>
                  <a:pt x="496987" y="132091"/>
                </a:lnTo>
                <a:lnTo>
                  <a:pt x="516714" y="173639"/>
                </a:lnTo>
                <a:lnTo>
                  <a:pt x="529103" y="218760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4" y="359760"/>
                </a:lnTo>
                <a:lnTo>
                  <a:pt x="496987" y="401308"/>
                </a:lnTo>
                <a:lnTo>
                  <a:pt x="470675" y="438531"/>
                </a:lnTo>
                <a:lnTo>
                  <a:pt x="438531" y="470675"/>
                </a:lnTo>
                <a:lnTo>
                  <a:pt x="401308" y="496987"/>
                </a:lnTo>
                <a:lnTo>
                  <a:pt x="359760" y="516714"/>
                </a:lnTo>
                <a:lnTo>
                  <a:pt x="314639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4"/>
                </a:lnTo>
                <a:lnTo>
                  <a:pt x="132091" y="496987"/>
                </a:lnTo>
                <a:lnTo>
                  <a:pt x="94868" y="470675"/>
                </a:lnTo>
                <a:lnTo>
                  <a:pt x="62724" y="438531"/>
                </a:lnTo>
                <a:lnTo>
                  <a:pt x="36412" y="401308"/>
                </a:lnTo>
                <a:lnTo>
                  <a:pt x="16685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44118" y="4454144"/>
            <a:ext cx="15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 panose="020B0604020202020204"/>
                <a:cs typeface="Arial" panose="020B0604020202020204"/>
              </a:rPr>
              <a:t>+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11844" y="4413944"/>
            <a:ext cx="467995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50" spc="-10" dirty="0">
                <a:latin typeface="Symbol" panose="05050102010706020507"/>
                <a:cs typeface="Symbol" panose="05050102010706020507"/>
              </a:rPr>
              <a:t></a:t>
            </a:r>
            <a:r>
              <a:rPr sz="2100" spc="-15" baseline="4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50" i="1" spc="-10" dirty="0">
                <a:latin typeface="Times New Roman" panose="02020603050405020304"/>
                <a:cs typeface="Times New Roman" panose="02020603050405020304"/>
              </a:rPr>
              <a:t>S</a:t>
            </a:r>
            <a:endParaRPr sz="2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33523" y="3886200"/>
            <a:ext cx="167005" cy="1295400"/>
          </a:xfrm>
          <a:custGeom>
            <a:avLst/>
            <a:gdLst/>
            <a:ahLst/>
            <a:cxnLst/>
            <a:rect l="l" t="t" r="r" b="b"/>
            <a:pathLst>
              <a:path w="167005" h="1295400">
                <a:moveTo>
                  <a:pt x="165176" y="0"/>
                </a:moveTo>
                <a:lnTo>
                  <a:pt x="0" y="0"/>
                </a:lnTo>
                <a:lnTo>
                  <a:pt x="0" y="1295400"/>
                </a:lnTo>
                <a:lnTo>
                  <a:pt x="166763" y="129540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87590" y="51434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86001" y="38480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33800" y="388620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00601" y="38480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3800" y="518160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0601" y="51434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8400" y="4940300"/>
            <a:ext cx="876300" cy="241300"/>
          </a:xfrm>
          <a:custGeom>
            <a:avLst/>
            <a:gdLst/>
            <a:ahLst/>
            <a:cxnLst/>
            <a:rect l="l" t="t" r="r" b="b"/>
            <a:pathLst>
              <a:path w="876300" h="241300">
                <a:moveTo>
                  <a:pt x="0" y="241300"/>
                </a:moveTo>
                <a:lnTo>
                  <a:pt x="876300" y="241300"/>
                </a:lnTo>
                <a:lnTo>
                  <a:pt x="876300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86600" y="48768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8400" y="3886200"/>
            <a:ext cx="876300" cy="393700"/>
          </a:xfrm>
          <a:custGeom>
            <a:avLst/>
            <a:gdLst/>
            <a:ahLst/>
            <a:cxnLst/>
            <a:rect l="l" t="t" r="r" b="b"/>
            <a:pathLst>
              <a:path w="876300" h="393700">
                <a:moveTo>
                  <a:pt x="0" y="0"/>
                </a:moveTo>
                <a:lnTo>
                  <a:pt x="876300" y="0"/>
                </a:lnTo>
                <a:lnTo>
                  <a:pt x="876300" y="39370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86600" y="4267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91400" y="4610100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01001" y="45719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24000" y="4610100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57401" y="457199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85800" y="2097087"/>
            <a:ext cx="838200" cy="401391"/>
          </a:xfrm>
          <a:prstGeom prst="rect">
            <a:avLst/>
          </a:prstGeom>
          <a:solidFill>
            <a:srgbClr val="FF9999"/>
          </a:solidFill>
          <a:ln w="9525">
            <a:solidFill>
              <a:srgbClr val="003366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97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Image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62200" y="2135187"/>
            <a:ext cx="1371600" cy="361637"/>
          </a:xfrm>
          <a:prstGeom prst="rect">
            <a:avLst/>
          </a:prstGeom>
          <a:solidFill>
            <a:srgbClr val="FF9999"/>
          </a:solidFill>
          <a:ln w="9525">
            <a:solidFill>
              <a:srgbClr val="00336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76800" y="2135187"/>
            <a:ext cx="1371600" cy="361637"/>
          </a:xfrm>
          <a:prstGeom prst="rect">
            <a:avLst/>
          </a:prstGeom>
          <a:solidFill>
            <a:srgbClr val="FF9999"/>
          </a:solidFill>
          <a:ln w="9525">
            <a:solidFill>
              <a:srgbClr val="003366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800" i="1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800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800" dirty="0">
                <a:latin typeface="Times New Roman" panose="02020603050405020304"/>
                <a:cs typeface="Times New Roman" panose="02020603050405020304"/>
              </a:rPr>
              <a:t>)</a:t>
            </a:r>
            <a:endParaRPr sz="1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00885" y="2183705"/>
            <a:ext cx="568325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50" i="1" dirty="0"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2450" spc="0" dirty="0">
                <a:latin typeface="Symbol" panose="05050102010706020507"/>
                <a:cs typeface="Symbol" panose="05050102010706020507"/>
              </a:rPr>
              <a:t></a:t>
            </a:r>
            <a:r>
              <a:rPr sz="2450" spc="-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0" dirty="0">
                <a:latin typeface="Times New Roman" panose="02020603050405020304"/>
                <a:cs typeface="Times New Roman" panose="02020603050405020304"/>
              </a:rPr>
              <a:t>g</a:t>
            </a:r>
            <a:endParaRPr sz="2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33800" y="2363787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0601" y="232568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24000" y="2363787"/>
            <a:ext cx="774700" cy="0"/>
          </a:xfrm>
          <a:custGeom>
            <a:avLst/>
            <a:gdLst/>
            <a:ahLst/>
            <a:cxnLst/>
            <a:rect l="l" t="t" r="r" b="b"/>
            <a:pathLst>
              <a:path w="774700">
                <a:moveTo>
                  <a:pt x="0" y="0"/>
                </a:moveTo>
                <a:lnTo>
                  <a:pt x="774700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86002" y="232568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48400" y="2363787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81801" y="232568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64539" y="1627123"/>
            <a:ext cx="186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Gaussian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Filtering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4539" y="3165373"/>
            <a:ext cx="3159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Laplacian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of Gaussian</a:t>
            </a:r>
            <a:r>
              <a:rPr sz="180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Filtering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312" y="756013"/>
            <a:ext cx="190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Example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1691" y="2348795"/>
            <a:ext cx="2459036" cy="164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404" y="2334507"/>
            <a:ext cx="2487930" cy="1673225"/>
          </a:xfrm>
          <a:custGeom>
            <a:avLst/>
            <a:gdLst/>
            <a:ahLst/>
            <a:cxnLst/>
            <a:rect l="l" t="t" r="r" b="b"/>
            <a:pathLst>
              <a:path w="2487929" h="1673225">
                <a:moveTo>
                  <a:pt x="0" y="0"/>
                </a:moveTo>
                <a:lnTo>
                  <a:pt x="2487612" y="0"/>
                </a:lnTo>
                <a:lnTo>
                  <a:pt x="2487612" y="1673225"/>
                </a:lnTo>
                <a:lnTo>
                  <a:pt x="0" y="167322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42391" y="2348795"/>
            <a:ext cx="2417761" cy="1644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8104" y="2334507"/>
            <a:ext cx="2446655" cy="1673225"/>
          </a:xfrm>
          <a:custGeom>
            <a:avLst/>
            <a:gdLst/>
            <a:ahLst/>
            <a:cxnLst/>
            <a:rect l="l" t="t" r="r" b="b"/>
            <a:pathLst>
              <a:path w="2446654" h="1673225">
                <a:moveTo>
                  <a:pt x="0" y="0"/>
                </a:moveTo>
                <a:lnTo>
                  <a:pt x="2446337" y="0"/>
                </a:lnTo>
                <a:lnTo>
                  <a:pt x="2446337" y="1673225"/>
                </a:lnTo>
                <a:lnTo>
                  <a:pt x="0" y="167322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7754" y="2348795"/>
            <a:ext cx="2487612" cy="1644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3466" y="2334507"/>
            <a:ext cx="2516505" cy="1673225"/>
          </a:xfrm>
          <a:custGeom>
            <a:avLst/>
            <a:gdLst/>
            <a:ahLst/>
            <a:cxnLst/>
            <a:rect l="l" t="t" r="r" b="b"/>
            <a:pathLst>
              <a:path w="2516504" h="1673225">
                <a:moveTo>
                  <a:pt x="0" y="0"/>
                </a:moveTo>
                <a:lnTo>
                  <a:pt x="2516187" y="0"/>
                </a:lnTo>
                <a:lnTo>
                  <a:pt x="2516187" y="1673225"/>
                </a:lnTo>
                <a:lnTo>
                  <a:pt x="0" y="167322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66142" y="1595902"/>
            <a:ext cx="106045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i="1" spc="0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i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5" dirty="0">
                <a:latin typeface="Times New Roman" panose="02020603050405020304"/>
                <a:cs typeface="Times New Roman" panose="02020603050405020304"/>
              </a:rPr>
              <a:t>*</a:t>
            </a:r>
            <a:r>
              <a:rPr sz="2450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655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spc="-130" dirty="0">
                <a:latin typeface="Symbol" panose="05050102010706020507"/>
                <a:cs typeface="Symbol" panose="05050102010706020507"/>
              </a:rPr>
              <a:t></a:t>
            </a:r>
            <a:r>
              <a:rPr sz="2100" spc="22" baseline="4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100" spc="-322" baseline="4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spc="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i="1" spc="-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950" spc="-505" dirty="0">
                <a:latin typeface="Symbol" panose="05050102010706020507"/>
                <a:cs typeface="Symbol" panose="05050102010706020507"/>
              </a:rPr>
              <a:t></a:t>
            </a:r>
            <a:endParaRPr sz="39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4840" y="1797199"/>
            <a:ext cx="130175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i="1" spc="0" dirty="0">
                <a:latin typeface="Times New Roman" panose="02020603050405020304"/>
                <a:cs typeface="Times New Roman" panose="02020603050405020304"/>
              </a:rPr>
              <a:t>I</a:t>
            </a:r>
            <a:endParaRPr sz="2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67400" y="1752600"/>
            <a:ext cx="2933065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50" spc="5" dirty="0">
                <a:latin typeface="Arial" panose="020B0604020202020204"/>
                <a:cs typeface="Arial" panose="020B0604020202020204"/>
              </a:rPr>
              <a:t>Zero </a:t>
            </a:r>
            <a:r>
              <a:rPr sz="2450" spc="0" dirty="0">
                <a:latin typeface="Arial" panose="020B0604020202020204"/>
                <a:cs typeface="Arial" panose="020B0604020202020204"/>
              </a:rPr>
              <a:t>crossings of</a:t>
            </a:r>
            <a:r>
              <a:rPr sz="2450" spc="-345" dirty="0">
                <a:latin typeface="Arial" panose="020B0604020202020204"/>
                <a:cs typeface="Arial" panose="020B0604020202020204"/>
              </a:rPr>
              <a:t> </a:t>
            </a:r>
            <a:r>
              <a:rPr sz="2450" spc="-15" dirty="0">
                <a:latin typeface="Symbol" panose="05050102010706020507"/>
                <a:cs typeface="Symbol" panose="05050102010706020507"/>
              </a:rPr>
              <a:t></a:t>
            </a:r>
            <a:r>
              <a:rPr sz="2100" spc="-22" baseline="44000" dirty="0">
                <a:latin typeface="Arial" panose="020B0604020202020204"/>
                <a:cs typeface="Arial" panose="020B0604020202020204"/>
              </a:rPr>
              <a:t>2</a:t>
            </a:r>
            <a:r>
              <a:rPr sz="2450" i="1" spc="-15" dirty="0">
                <a:latin typeface="Times New Roman" panose="02020603050405020304"/>
                <a:cs typeface="Times New Roman" panose="02020603050405020304"/>
              </a:rPr>
              <a:t>S</a:t>
            </a:r>
            <a:endParaRPr sz="24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33600" y="1295400"/>
            <a:ext cx="2184400" cy="1465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9312" y="1281112"/>
            <a:ext cx="2212975" cy="1494155"/>
          </a:xfrm>
          <a:custGeom>
            <a:avLst/>
            <a:gdLst/>
            <a:ahLst/>
            <a:cxnLst/>
            <a:rect l="l" t="t" r="r" b="b"/>
            <a:pathLst>
              <a:path w="2212975" h="1494154">
                <a:moveTo>
                  <a:pt x="0" y="0"/>
                </a:moveTo>
                <a:lnTo>
                  <a:pt x="2212975" y="0"/>
                </a:lnTo>
                <a:lnTo>
                  <a:pt x="2212975" y="1493837"/>
                </a:lnTo>
                <a:lnTo>
                  <a:pt x="0" y="149383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0600" y="1295400"/>
            <a:ext cx="2184399" cy="1465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6312" y="1281112"/>
            <a:ext cx="2212975" cy="1494155"/>
          </a:xfrm>
          <a:custGeom>
            <a:avLst/>
            <a:gdLst/>
            <a:ahLst/>
            <a:cxnLst/>
            <a:rect l="l" t="t" r="r" b="b"/>
            <a:pathLst>
              <a:path w="2212975" h="1494154">
                <a:moveTo>
                  <a:pt x="0" y="0"/>
                </a:moveTo>
                <a:lnTo>
                  <a:pt x="2212975" y="0"/>
                </a:lnTo>
                <a:lnTo>
                  <a:pt x="2212975" y="1493837"/>
                </a:lnTo>
                <a:lnTo>
                  <a:pt x="0" y="149383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2013" y="2838450"/>
            <a:ext cx="2184399" cy="1465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7725" y="2824162"/>
            <a:ext cx="2212975" cy="1494155"/>
          </a:xfrm>
          <a:custGeom>
            <a:avLst/>
            <a:gdLst/>
            <a:ahLst/>
            <a:cxnLst/>
            <a:rect l="l" t="t" r="r" b="b"/>
            <a:pathLst>
              <a:path w="2212975" h="1494154">
                <a:moveTo>
                  <a:pt x="0" y="0"/>
                </a:moveTo>
                <a:lnTo>
                  <a:pt x="2212975" y="0"/>
                </a:lnTo>
                <a:lnTo>
                  <a:pt x="2212975" y="1493837"/>
                </a:lnTo>
                <a:lnTo>
                  <a:pt x="0" y="149383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CC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0600" y="2838450"/>
            <a:ext cx="2184399" cy="14652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6312" y="2824162"/>
            <a:ext cx="2212975" cy="1494155"/>
          </a:xfrm>
          <a:custGeom>
            <a:avLst/>
            <a:gdLst/>
            <a:ahLst/>
            <a:cxnLst/>
            <a:rect l="l" t="t" r="r" b="b"/>
            <a:pathLst>
              <a:path w="2212975" h="1494154">
                <a:moveTo>
                  <a:pt x="0" y="0"/>
                </a:moveTo>
                <a:lnTo>
                  <a:pt x="2212975" y="0"/>
                </a:lnTo>
                <a:lnTo>
                  <a:pt x="2212975" y="1493837"/>
                </a:lnTo>
                <a:lnTo>
                  <a:pt x="0" y="149383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CC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2013" y="4381500"/>
            <a:ext cx="2184399" cy="14652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7725" y="4367212"/>
            <a:ext cx="2212975" cy="1494155"/>
          </a:xfrm>
          <a:custGeom>
            <a:avLst/>
            <a:gdLst/>
            <a:ahLst/>
            <a:cxnLst/>
            <a:rect l="l" t="t" r="r" b="b"/>
            <a:pathLst>
              <a:path w="2212975" h="1494154">
                <a:moveTo>
                  <a:pt x="0" y="0"/>
                </a:moveTo>
                <a:lnTo>
                  <a:pt x="2212975" y="0"/>
                </a:lnTo>
                <a:lnTo>
                  <a:pt x="2212975" y="1493837"/>
                </a:lnTo>
                <a:lnTo>
                  <a:pt x="0" y="149383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600" y="4381500"/>
            <a:ext cx="2184399" cy="14652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86312" y="4367212"/>
            <a:ext cx="2212975" cy="1494155"/>
          </a:xfrm>
          <a:custGeom>
            <a:avLst/>
            <a:gdLst/>
            <a:ahLst/>
            <a:cxnLst/>
            <a:rect l="l" t="t" r="r" b="b"/>
            <a:pathLst>
              <a:path w="2212975" h="1494154">
                <a:moveTo>
                  <a:pt x="0" y="0"/>
                </a:moveTo>
                <a:lnTo>
                  <a:pt x="2212975" y="0"/>
                </a:lnTo>
                <a:lnTo>
                  <a:pt x="2212975" y="1493837"/>
                </a:lnTo>
                <a:lnTo>
                  <a:pt x="0" y="1493837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0925" y="1794851"/>
            <a:ext cx="6826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65" dirty="0">
                <a:latin typeface="Symbol" panose="05050102010706020507"/>
                <a:cs typeface="Symbol" panose="05050102010706020507"/>
              </a:rPr>
              <a:t></a:t>
            </a:r>
            <a:r>
              <a:rPr sz="2500" i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0925" y="4880950"/>
            <a:ext cx="71120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65" dirty="0">
                <a:latin typeface="Symbol" panose="05050102010706020507"/>
                <a:cs typeface="Symbol" panose="05050102010706020507"/>
              </a:rPr>
              <a:t></a:t>
            </a:r>
            <a:r>
              <a:rPr sz="2500" i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6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0925" y="3337901"/>
            <a:ext cx="70675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i="1" spc="-65" dirty="0">
                <a:latin typeface="Symbol" panose="05050102010706020507"/>
                <a:cs typeface="Symbol" panose="05050102010706020507"/>
              </a:rPr>
              <a:t></a:t>
            </a:r>
            <a:r>
              <a:rPr sz="2500" i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</a:t>
            </a:r>
            <a:r>
              <a:rPr sz="2400" spc="-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65A73E22-99F4-4B12-BC85-50FB122A8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850" y="222612"/>
            <a:ext cx="93275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67C68B08-E7B2-4E53-91E1-0662E076F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136638"/>
              </p:ext>
            </p:extLst>
          </p:nvPr>
        </p:nvGraphicFramePr>
        <p:xfrm>
          <a:off x="5181600" y="222613"/>
          <a:ext cx="3866880" cy="849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Equation" r:id="rId10" imgW="2425700" imgH="533400" progId="Equation.DSMT4">
                  <p:embed/>
                </p:oleObj>
              </mc:Choice>
              <mc:Fallback>
                <p:oleObj name="Equation" r:id="rId10" imgW="2425700" imgH="533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2613"/>
                        <a:ext cx="3866880" cy="8491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bject 2">
            <a:extLst>
              <a:ext uri="{FF2B5EF4-FFF2-40B4-BE49-F238E27FC236}">
                <a16:creationId xmlns:a16="http://schemas.microsoft.com/office/drawing/2014/main" id="{51447AA6-8543-8064-F760-28BF408C3564}"/>
              </a:ext>
            </a:extLst>
          </p:cNvPr>
          <p:cNvSpPr txBox="1">
            <a:spLocks/>
          </p:cNvSpPr>
          <p:nvPr/>
        </p:nvSpPr>
        <p:spPr>
          <a:xfrm>
            <a:off x="705312" y="756013"/>
            <a:ext cx="1906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>
                <a:latin typeface="Arial" panose="020B0604020202020204"/>
                <a:cs typeface="Arial" panose="020B0604020202020204"/>
              </a:rPr>
              <a:t>Example</a:t>
            </a:r>
            <a:endParaRPr lang="en-US" sz="36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E6201B3F-F8AA-0B4B-A0DE-C202643CC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335" y="591245"/>
            <a:ext cx="54875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spc="-5" dirty="0">
                <a:latin typeface="Arial" panose="020B0604020202020204"/>
                <a:cs typeface="Arial" panose="020B0604020202020204"/>
              </a:rPr>
              <a:t>Classical Detectors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7FF536B-CF3D-2D49-B501-AF99FD896E70}"/>
              </a:ext>
            </a:extLst>
          </p:cNvPr>
          <p:cNvSpPr txBox="1"/>
          <p:nvPr/>
        </p:nvSpPr>
        <p:spPr>
          <a:xfrm>
            <a:off x="762000" y="1676400"/>
            <a:ext cx="6308090" cy="26398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Gradient</a:t>
            </a:r>
            <a:r>
              <a:rPr sz="2800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operator</a:t>
            </a:r>
            <a:r>
              <a:rPr lang="en-US"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s – Sobel</a:t>
            </a: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endParaRPr lang="en-US" sz="2800" spc="-5" dirty="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78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lang="en-US" sz="2800" spc="-5" dirty="0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Laplacian of Gaussian - </a:t>
            </a:r>
            <a:r>
              <a:rPr lang="en-US" sz="2800" spc="-5" dirty="0" err="1">
                <a:solidFill>
                  <a:schemeClr val="accent3"/>
                </a:solidFill>
                <a:latin typeface="Arial" panose="020B0604020202020204"/>
                <a:cs typeface="Arial" panose="020B0604020202020204"/>
              </a:rPr>
              <a:t>LoG</a:t>
            </a:r>
            <a:endParaRPr lang="en-US" sz="2800" dirty="0">
              <a:solidFill>
                <a:schemeClr val="accent3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buSzPct val="75000"/>
              <a:tabLst>
                <a:tab pos="355600" algn="l"/>
              </a:tabLst>
            </a:pPr>
            <a:endParaRPr lang="en-US" sz="2800" spc="-5" dirty="0">
              <a:solidFill>
                <a:schemeClr val="accent3"/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Gradient of Gaussian</a:t>
            </a:r>
            <a:r>
              <a:rPr sz="280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(Canny)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72015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77BDA4E-8FF2-E44B-A35B-407BB712BC39}"/>
              </a:ext>
            </a:extLst>
          </p:cNvPr>
          <p:cNvSpPr txBox="1"/>
          <p:nvPr/>
        </p:nvSpPr>
        <p:spPr>
          <a:xfrm>
            <a:off x="685800" y="1371600"/>
            <a:ext cx="7620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N" sz="2400" dirty="0"/>
              <a:t>• This is probably the most widely used edge detector in computer vision</a:t>
            </a:r>
          </a:p>
          <a:p>
            <a:pPr algn="just"/>
            <a:endParaRPr lang="en-CN" sz="2400" dirty="0"/>
          </a:p>
          <a:p>
            <a:pPr algn="just"/>
            <a:r>
              <a:rPr lang="en-CN" sz="2400" dirty="0"/>
              <a:t>• Theoretical model: step-edges corrupted by additive Gaussian noise</a:t>
            </a:r>
          </a:p>
          <a:p>
            <a:pPr algn="just"/>
            <a:endParaRPr lang="en-CN" sz="2400" dirty="0"/>
          </a:p>
          <a:p>
            <a:pPr algn="just"/>
            <a:r>
              <a:rPr lang="en-CN" sz="2400" dirty="0"/>
              <a:t>• Canny has shown that the first derivative of the Gaussian closely approximates the operator that optimizes the product of signal-to-noise ratio and localization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9FF4C-4869-CE4A-BD6F-CDD44827910E}"/>
              </a:ext>
            </a:extLst>
          </p:cNvPr>
          <p:cNvSpPr txBox="1"/>
          <p:nvPr/>
        </p:nvSpPr>
        <p:spPr>
          <a:xfrm>
            <a:off x="685800" y="5334000"/>
            <a:ext cx="807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J. Canny, </a:t>
            </a:r>
            <a:r>
              <a:rPr lang="en-CN" i="1" dirty="0">
                <a:solidFill>
                  <a:schemeClr val="accent5">
                    <a:lumMod val="75000"/>
                  </a:schemeClr>
                </a:solidFill>
              </a:rPr>
              <a:t>A Computational Approach To Edge Detection</a:t>
            </a:r>
            <a:r>
              <a:rPr lang="en-CN" dirty="0"/>
              <a:t>, IEEE Trans. Pattern Analysis and Machine Intelligence, 8:679-714, 1986.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2B367FC2-E2CA-3F4C-B988-8E1C177E4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201" y="575005"/>
            <a:ext cx="71639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Canny Edge Detector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42881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201" y="575005"/>
            <a:ext cx="71639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 panose="020B0604020202020204"/>
                <a:cs typeface="Arial" panose="020B0604020202020204"/>
              </a:rPr>
              <a:t>Canny Edge Detector</a:t>
            </a:r>
            <a:r>
              <a:rPr sz="36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3600" b="1" spc="-5" dirty="0">
                <a:latin typeface="Arial" panose="020B0604020202020204"/>
                <a:cs typeface="Arial" panose="020B0604020202020204"/>
              </a:rPr>
              <a:t>Steps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927" y="1856133"/>
            <a:ext cx="7256145" cy="261225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spcBef>
                <a:spcPts val="770"/>
              </a:spcBef>
              <a:buSzPct val="75000"/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Smooth image with Gaussian</a:t>
            </a:r>
            <a:r>
              <a:rPr sz="2800" spc="5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filter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546100" indent="-533400">
              <a:lnSpc>
                <a:spcPct val="100000"/>
              </a:lnSpc>
              <a:spcBef>
                <a:spcPts val="675"/>
              </a:spcBef>
              <a:buSzPct val="75000"/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Compute derivative of filtered</a:t>
            </a:r>
            <a:r>
              <a:rPr sz="2800" spc="5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image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546100" indent="-533400">
              <a:lnSpc>
                <a:spcPct val="100000"/>
              </a:lnSpc>
              <a:spcBef>
                <a:spcPts val="670"/>
              </a:spcBef>
              <a:buSzPct val="75000"/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Find magnitude and orientation of</a:t>
            </a:r>
            <a:r>
              <a:rPr sz="2800" spc="15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gradient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546100" indent="-533400">
              <a:lnSpc>
                <a:spcPct val="100000"/>
              </a:lnSpc>
              <a:spcBef>
                <a:spcPts val="670"/>
              </a:spcBef>
              <a:buSzPct val="75000"/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Apply “Non-maximum</a:t>
            </a:r>
            <a:r>
              <a:rPr sz="280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Suppression”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546100" indent="-533400">
              <a:lnSpc>
                <a:spcPct val="100000"/>
              </a:lnSpc>
              <a:spcBef>
                <a:spcPts val="675"/>
              </a:spcBef>
              <a:buSzPct val="75000"/>
              <a:buAutoNum type="arabicPeriod"/>
              <a:tabLst>
                <a:tab pos="545465" algn="l"/>
                <a:tab pos="5461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Apply “Hysteresis</a:t>
            </a:r>
            <a:r>
              <a:rPr sz="2800" spc="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Threshold”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 panose="020B0604020202020204"/>
                <a:cs typeface="Arial" panose="020B0604020202020204"/>
              </a:rPr>
              <a:t>Edge</a:t>
            </a:r>
            <a:r>
              <a:rPr lang="zh-CN" altLang="en-US" sz="3600" spc="-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600" spc="-5" dirty="0">
                <a:latin typeface="Arial" panose="020B0604020202020204"/>
                <a:cs typeface="Arial" panose="020B0604020202020204"/>
              </a:rPr>
              <a:t>Detection in Mammals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CBC56-A610-9E49-B29F-8A07E1FF905C}"/>
              </a:ext>
            </a:extLst>
          </p:cNvPr>
          <p:cNvSpPr/>
          <p:nvPr/>
        </p:nvSpPr>
        <p:spPr>
          <a:xfrm>
            <a:off x="759286" y="1094398"/>
            <a:ext cx="1553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Biederman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76FFC-98D8-C547-B65F-83E73459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764935"/>
            <a:ext cx="6477000" cy="35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04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57200"/>
            <a:ext cx="413131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Canny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Edge</a:t>
            </a:r>
            <a:r>
              <a:rPr sz="32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Detector  First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Two</a:t>
            </a:r>
            <a:r>
              <a:rPr sz="32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Steps</a:t>
            </a:r>
            <a:endParaRPr sz="3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3551" y="1618889"/>
            <a:ext cx="3712210" cy="189474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Smoothing</a:t>
            </a:r>
            <a:endParaRPr lang="en-US" sz="2800" spc="-5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  <a:buSzPct val="75000"/>
              <a:tabLst>
                <a:tab pos="355600" algn="l"/>
              </a:tabLst>
            </a:pPr>
            <a:endParaRPr lang="en-US" sz="28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  <a:buSzPct val="75000"/>
              <a:tabLst>
                <a:tab pos="355600" algn="l"/>
              </a:tabLst>
            </a:pPr>
            <a:endParaRPr sz="2800" dirty="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ts val="3195"/>
              </a:lnSpc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Derivative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47614" y="2752905"/>
            <a:ext cx="32384" cy="19050"/>
          </a:xfrm>
          <a:custGeom>
            <a:avLst/>
            <a:gdLst/>
            <a:ahLst/>
            <a:cxnLst/>
            <a:rect l="l" t="t" r="r" b="b"/>
            <a:pathLst>
              <a:path w="32384" h="19050">
                <a:moveTo>
                  <a:pt x="0" y="18423"/>
                </a:moveTo>
                <a:lnTo>
                  <a:pt x="32283" y="0"/>
                </a:lnTo>
              </a:path>
            </a:pathLst>
          </a:custGeom>
          <a:ln w="105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79898" y="2758167"/>
            <a:ext cx="46990" cy="85725"/>
          </a:xfrm>
          <a:custGeom>
            <a:avLst/>
            <a:gdLst/>
            <a:ahLst/>
            <a:cxnLst/>
            <a:rect l="l" t="t" r="r" b="b"/>
            <a:pathLst>
              <a:path w="46990" h="85725">
                <a:moveTo>
                  <a:pt x="0" y="0"/>
                </a:moveTo>
                <a:lnTo>
                  <a:pt x="46778" y="85536"/>
                </a:lnTo>
              </a:path>
            </a:pathLst>
          </a:custGeom>
          <a:ln w="210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31948" y="2588409"/>
            <a:ext cx="62230" cy="255904"/>
          </a:xfrm>
          <a:custGeom>
            <a:avLst/>
            <a:gdLst/>
            <a:ahLst/>
            <a:cxnLst/>
            <a:rect l="l" t="t" r="r" b="b"/>
            <a:pathLst>
              <a:path w="62229" h="255904">
                <a:moveTo>
                  <a:pt x="0" y="255295"/>
                </a:moveTo>
                <a:lnTo>
                  <a:pt x="61931" y="0"/>
                </a:lnTo>
              </a:path>
            </a:pathLst>
          </a:custGeom>
          <a:ln w="105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3881" y="2588409"/>
            <a:ext cx="318135" cy="0"/>
          </a:xfrm>
          <a:custGeom>
            <a:avLst/>
            <a:gdLst/>
            <a:ahLst/>
            <a:cxnLst/>
            <a:rect l="l" t="t" r="r" b="b"/>
            <a:pathLst>
              <a:path w="318134">
                <a:moveTo>
                  <a:pt x="0" y="0"/>
                </a:moveTo>
                <a:lnTo>
                  <a:pt x="317564" y="0"/>
                </a:lnTo>
              </a:path>
            </a:pathLst>
          </a:custGeom>
          <a:ln w="10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21264" y="2551561"/>
            <a:ext cx="669925" cy="0"/>
          </a:xfrm>
          <a:custGeom>
            <a:avLst/>
            <a:gdLst/>
            <a:ahLst/>
            <a:cxnLst/>
            <a:rect l="l" t="t" r="r" b="b"/>
            <a:pathLst>
              <a:path w="669925">
                <a:moveTo>
                  <a:pt x="0" y="0"/>
                </a:moveTo>
                <a:lnTo>
                  <a:pt x="669388" y="0"/>
                </a:lnTo>
              </a:path>
            </a:pathLst>
          </a:custGeom>
          <a:ln w="10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26544" y="2128940"/>
            <a:ext cx="339725" cy="13914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73685" algn="l"/>
              </a:tabLst>
            </a:pPr>
            <a:r>
              <a:rPr sz="800" spc="10" dirty="0">
                <a:latin typeface="Times New Roman" panose="02020603050405020304"/>
                <a:cs typeface="Times New Roman" panose="02020603050405020304"/>
              </a:rPr>
              <a:t>2	2</a:t>
            </a:r>
            <a:endParaRPr sz="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79988" y="2190175"/>
            <a:ext cx="152400" cy="3289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950" spc="15" dirty="0">
                <a:latin typeface="Times New Roman" panose="02020603050405020304"/>
                <a:cs typeface="Times New Roman" panose="02020603050405020304"/>
              </a:rPr>
              <a:t>1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19246" y="2365714"/>
            <a:ext cx="271780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-2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200" i="1" spc="-20" dirty="0">
                <a:latin typeface="Symbol" panose="05050102010706020507"/>
                <a:cs typeface="Symbol" panose="05050102010706020507"/>
              </a:rPr>
              <a:t></a:t>
            </a:r>
            <a:r>
              <a:rPr sz="1200" i="1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15" baseline="35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200" baseline="35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97005" y="2550160"/>
            <a:ext cx="45656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7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100" i="1" spc="125" dirty="0">
                <a:latin typeface="Symbol" panose="05050102010706020507"/>
                <a:cs typeface="Symbol" panose="05050102010706020507"/>
              </a:rPr>
              <a:t></a:t>
            </a:r>
            <a:r>
              <a:rPr sz="2100" i="1" spc="-70" dirty="0">
                <a:latin typeface="Symbol" panose="05050102010706020507"/>
                <a:cs typeface="Symbol" panose="05050102010706020507"/>
              </a:rPr>
              <a:t></a:t>
            </a:r>
            <a:endParaRPr sz="21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17502" y="2349358"/>
            <a:ext cx="137795" cy="3289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950" i="1" spc="10" dirty="0">
                <a:latin typeface="Times New Roman" panose="02020603050405020304"/>
                <a:cs typeface="Times New Roman" panose="02020603050405020304"/>
              </a:rPr>
              <a:t>e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2075" y="2152623"/>
            <a:ext cx="546735" cy="19107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0" indent="-107950">
              <a:lnSpc>
                <a:spcPct val="100000"/>
              </a:lnSpc>
              <a:spcBef>
                <a:spcPts val="110"/>
              </a:spcBef>
              <a:buFont typeface="Symbol" panose="05050102010706020507"/>
              <a:buChar char=""/>
              <a:tabLst>
                <a:tab pos="121285" algn="l"/>
              </a:tabLst>
            </a:pPr>
            <a:r>
              <a:rPr sz="1150" i="1" u="sng" spc="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150" u="sng" spc="0" dirty="0">
                <a:uFill>
                  <a:solidFill>
                    <a:srgbClr val="000000"/>
                  </a:solidFill>
                </a:uFill>
                <a:latin typeface="Symbol" panose="05050102010706020507"/>
                <a:cs typeface="Symbol" panose="05050102010706020507"/>
              </a:rPr>
              <a:t></a:t>
            </a:r>
            <a:r>
              <a:rPr sz="1150" u="sng" spc="-5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50" i="1" u="sng" spc="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150" i="1" u="sng" spc="114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endParaRPr sz="11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59859" y="2349358"/>
            <a:ext cx="911860" cy="3289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950" i="1" spc="8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950" spc="8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1950" i="1" spc="8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950" spc="8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1950" i="1" spc="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95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950" spc="-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15" dirty="0">
                <a:latin typeface="Symbol" panose="05050102010706020507"/>
                <a:cs typeface="Symbol" panose="05050102010706020507"/>
              </a:rPr>
              <a:t></a:t>
            </a:r>
            <a:endParaRPr sz="19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1035" y="3709037"/>
            <a:ext cx="2959735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0" dirty="0">
                <a:latin typeface="Symbol" panose="05050102010706020507"/>
                <a:cs typeface="Symbol" panose="05050102010706020507"/>
              </a:rPr>
              <a:t></a:t>
            </a:r>
            <a:r>
              <a:rPr sz="2450" i="1" spc="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50" i="1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Symbol" panose="05050102010706020507"/>
                <a:cs typeface="Symbol" panose="05050102010706020507"/>
              </a:rPr>
              <a:t></a:t>
            </a:r>
            <a:r>
              <a:rPr sz="245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55" dirty="0">
                <a:latin typeface="Symbol" panose="05050102010706020507"/>
                <a:cs typeface="Symbol" panose="05050102010706020507"/>
              </a:rPr>
              <a:t></a:t>
            </a:r>
            <a:r>
              <a:rPr sz="3250" spc="-55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i="1" spc="-5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i="1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Symbol" panose="05050102010706020507"/>
                <a:cs typeface="Symbol" panose="05050102010706020507"/>
              </a:rPr>
              <a:t></a:t>
            </a:r>
            <a:r>
              <a:rPr sz="2450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i="1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250" spc="-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latin typeface="Symbol" panose="05050102010706020507"/>
                <a:cs typeface="Symbol" panose="05050102010706020507"/>
              </a:rPr>
              <a:t></a:t>
            </a:r>
            <a:r>
              <a:rPr sz="245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50" spc="-130" dirty="0">
                <a:latin typeface="Symbol" panose="05050102010706020507"/>
                <a:cs typeface="Symbol" panose="05050102010706020507"/>
              </a:rPr>
              <a:t></a:t>
            </a:r>
            <a:r>
              <a:rPr sz="2450" spc="-130" dirty="0">
                <a:latin typeface="Symbol" panose="05050102010706020507"/>
                <a:cs typeface="Symbol" panose="05050102010706020507"/>
              </a:rPr>
              <a:t></a:t>
            </a:r>
            <a:r>
              <a:rPr sz="2450" i="1" spc="-13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50" i="1" spc="-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50" spc="-95" dirty="0">
                <a:latin typeface="Symbol" panose="05050102010706020507"/>
                <a:cs typeface="Symbol" panose="05050102010706020507"/>
              </a:rPr>
              <a:t></a:t>
            </a:r>
            <a:r>
              <a:rPr sz="2450" spc="-95" dirty="0">
                <a:latin typeface="Symbol" panose="05050102010706020507"/>
                <a:cs typeface="Symbol" panose="05050102010706020507"/>
              </a:rPr>
              <a:t></a:t>
            </a:r>
            <a:r>
              <a:rPr sz="2450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i="1" dirty="0">
                <a:latin typeface="Times New Roman" panose="02020603050405020304"/>
                <a:cs typeface="Times New Roman" panose="02020603050405020304"/>
              </a:rPr>
              <a:t>I</a:t>
            </a:r>
            <a:endParaRPr sz="2450" dirty="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B559123-F247-478D-BC36-CB40C80F09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129059"/>
              </p:ext>
            </p:extLst>
          </p:nvPr>
        </p:nvGraphicFramePr>
        <p:xfrm>
          <a:off x="4808062" y="3187415"/>
          <a:ext cx="2383127" cy="1885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Equation" r:id="rId4" imgW="1091726" imgH="863225" progId="Equation.DSMT4">
                  <p:embed/>
                </p:oleObj>
              </mc:Choice>
              <mc:Fallback>
                <p:oleObj name="Equation" r:id="rId4" imgW="1091726" imgH="863225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8062" y="3187415"/>
                        <a:ext cx="2383127" cy="18857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4">
            <a:extLst>
              <a:ext uri="{FF2B5EF4-FFF2-40B4-BE49-F238E27FC236}">
                <a16:creationId xmlns:a16="http://schemas.microsoft.com/office/drawing/2014/main" id="{FC4E88F2-0B16-4213-8108-ADB6EA8F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2400"/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38BD59E7-32DD-4DF9-B73D-845FFD3EA7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783036"/>
              </p:ext>
            </p:extLst>
          </p:nvPr>
        </p:nvGraphicFramePr>
        <p:xfrm>
          <a:off x="1130441" y="4735667"/>
          <a:ext cx="3000921" cy="100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name="Equation" r:id="rId6" imgW="1447172" imgH="482391" progId="Equation.DSMT4">
                  <p:embed/>
                </p:oleObj>
              </mc:Choice>
              <mc:Fallback>
                <p:oleObj name="Equation" r:id="rId6" imgW="1447172" imgH="482391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441" y="4735667"/>
                        <a:ext cx="3000921" cy="1006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48E41ACC-4013-1141-8984-8C6E4BBB05CF}"/>
              </a:ext>
            </a:extLst>
          </p:cNvPr>
          <p:cNvSpPr/>
          <p:nvPr/>
        </p:nvSpPr>
        <p:spPr>
          <a:xfrm>
            <a:off x="910827" y="2271474"/>
            <a:ext cx="3833655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530">
              <a:lnSpc>
                <a:spcPts val="2775"/>
              </a:lnSpc>
              <a:spcBef>
                <a:spcPts val="365"/>
              </a:spcBef>
            </a:pPr>
            <a:r>
              <a:rPr lang="en-US" sz="2400" i="1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lang="en-US" sz="2400" i="1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Symbol" panose="05050102010706020507"/>
                <a:cs typeface="Symbol" panose="05050102010706020507"/>
              </a:rPr>
              <a:t></a:t>
            </a:r>
            <a:r>
              <a:rPr lang="en-US" sz="24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sz="2400" i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Symbol" panose="05050102010706020507"/>
                <a:cs typeface="Symbol" panose="05050102010706020507"/>
              </a:rPr>
              <a:t></a:t>
            </a:r>
            <a:r>
              <a:rPr lang="en-US" sz="24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i="1" spc="9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lang="en-US" sz="2400" spc="9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en-US" sz="2400" i="1" spc="9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lang="en-US" sz="2400" spc="9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i="1" spc="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40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Symbol" panose="05050102010706020507"/>
                <a:cs typeface="Symbol" panose="05050102010706020507"/>
              </a:rPr>
              <a:t></a:t>
            </a:r>
            <a:r>
              <a:rPr lang="en-US" sz="24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i="1" spc="9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lang="en-US" sz="2400" spc="9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en-US" sz="2400" i="1" spc="9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lang="en-US" sz="2400" spc="9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z="24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i="1" spc="5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240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sz="2400" spc="-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Symbol" panose="05050102010706020507"/>
                <a:cs typeface="Symbol" panose="05050102010706020507"/>
              </a:rPr>
              <a:t></a:t>
            </a:r>
            <a:r>
              <a:rPr lang="en-US" sz="2400" spc="-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i="1" dirty="0">
                <a:latin typeface="Times New Roman" panose="02020603050405020304"/>
                <a:cs typeface="Times New Roman" panose="02020603050405020304"/>
              </a:rPr>
              <a:t>I</a:t>
            </a:r>
            <a:endParaRPr lang="en-US" sz="24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559693D3-73A1-304F-9FCD-8963AE750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972" y="643618"/>
            <a:ext cx="7230428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600" b="1" spc="-5" dirty="0">
                <a:latin typeface="Arial" panose="020B0604020202020204"/>
                <a:cs typeface="Arial" panose="020B0604020202020204"/>
              </a:rPr>
              <a:t>Derivative of Gaussian filter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829A0-929B-4D4A-B184-4F4A3DDC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331843"/>
            <a:ext cx="1943100" cy="213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26579-A49E-8442-90A8-F7D5AEC0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331843"/>
            <a:ext cx="1943100" cy="2133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4BBFE5-41CA-E643-8AF9-7D6CE480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4110459"/>
            <a:ext cx="1257300" cy="1054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1FFF7A-070D-D44F-A85C-93177EAA4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974" y="4154910"/>
            <a:ext cx="1337026" cy="9651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60C48F-E822-EA42-8FCC-86B26D94A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376" y="3843026"/>
            <a:ext cx="1663148" cy="16485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5DC357-D8DF-A346-8B04-861B54ED2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2058" y="3783435"/>
            <a:ext cx="1692692" cy="17081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28A6B75-5C50-5949-B5F3-0FF2C1DBED59}"/>
              </a:ext>
            </a:extLst>
          </p:cNvPr>
          <p:cNvSpPr/>
          <p:nvPr/>
        </p:nvSpPr>
        <p:spPr>
          <a:xfrm>
            <a:off x="2228164" y="3414103"/>
            <a:ext cx="128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" dirty="0">
                <a:latin typeface="Arial" panose="020B0604020202020204"/>
                <a:cs typeface="Arial" panose="020B0604020202020204"/>
              </a:rPr>
              <a:t>x-direction</a:t>
            </a:r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77F9F3-8CEC-1745-ADCA-0B4B189787D1}"/>
              </a:ext>
            </a:extLst>
          </p:cNvPr>
          <p:cNvSpPr/>
          <p:nvPr/>
        </p:nvSpPr>
        <p:spPr>
          <a:xfrm>
            <a:off x="5486400" y="3444724"/>
            <a:ext cx="128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" dirty="0">
                <a:latin typeface="Arial" panose="020B0604020202020204"/>
                <a:cs typeface="Arial" panose="020B0604020202020204"/>
              </a:rPr>
              <a:t>y-direction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48701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874" y="447684"/>
            <a:ext cx="413131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Canny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Edge</a:t>
            </a:r>
            <a:r>
              <a:rPr sz="32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Detector  First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Two</a:t>
            </a:r>
            <a:r>
              <a:rPr sz="32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Steps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2514600"/>
            <a:ext cx="2943224" cy="196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8600" y="2217737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17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100" i="1" baseline="-24000" dirty="0">
                <a:latin typeface="Times New Roman" panose="02020603050405020304"/>
                <a:cs typeface="Times New Roman" panose="02020603050405020304"/>
              </a:rPr>
              <a:t>x</a:t>
            </a:r>
            <a:endParaRPr sz="210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5900" y="4110038"/>
            <a:ext cx="287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229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100" i="1" baseline="-24000" dirty="0">
                <a:latin typeface="Times New Roman" panose="02020603050405020304"/>
                <a:cs typeface="Times New Roman" panose="02020603050405020304"/>
              </a:rPr>
              <a:t>y</a:t>
            </a:r>
            <a:endParaRPr sz="210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1875" y="2095500"/>
            <a:ext cx="12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I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1200" y="1524000"/>
            <a:ext cx="2943224" cy="1868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1200" y="3810000"/>
            <a:ext cx="2943224" cy="18716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62400" y="2388476"/>
            <a:ext cx="1618615" cy="735965"/>
          </a:xfrm>
          <a:custGeom>
            <a:avLst/>
            <a:gdLst/>
            <a:ahLst/>
            <a:cxnLst/>
            <a:rect l="l" t="t" r="r" b="b"/>
            <a:pathLst>
              <a:path w="1618614" h="735964">
                <a:moveTo>
                  <a:pt x="0" y="735723"/>
                </a:moveTo>
                <a:lnTo>
                  <a:pt x="1618589" y="0"/>
                </a:lnTo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53664" y="2359051"/>
            <a:ext cx="85725" cy="69850"/>
          </a:xfrm>
          <a:custGeom>
            <a:avLst/>
            <a:gdLst/>
            <a:ahLst/>
            <a:cxnLst/>
            <a:rect l="l" t="t" r="r" b="b"/>
            <a:pathLst>
              <a:path w="85725" h="69850">
                <a:moveTo>
                  <a:pt x="0" y="0"/>
                </a:moveTo>
                <a:lnTo>
                  <a:pt x="31534" y="69367"/>
                </a:lnTo>
                <a:lnTo>
                  <a:pt x="85140" y="3149"/>
                </a:lnTo>
                <a:lnTo>
                  <a:pt x="0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2400" y="3810000"/>
            <a:ext cx="1692910" cy="589280"/>
          </a:xfrm>
          <a:custGeom>
            <a:avLst/>
            <a:gdLst/>
            <a:ahLst/>
            <a:cxnLst/>
            <a:rect l="l" t="t" r="r" b="b"/>
            <a:pathLst>
              <a:path w="1692910" h="589279">
                <a:moveTo>
                  <a:pt x="0" y="0"/>
                </a:moveTo>
                <a:lnTo>
                  <a:pt x="1692630" y="588733"/>
                </a:lnTo>
              </a:path>
            </a:pathLst>
          </a:custGeom>
          <a:ln w="9524">
            <a:solidFill>
              <a:srgbClr val="00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30517" y="4358577"/>
            <a:ext cx="85090" cy="72390"/>
          </a:xfrm>
          <a:custGeom>
            <a:avLst/>
            <a:gdLst/>
            <a:ahLst/>
            <a:cxnLst/>
            <a:rect l="l" t="t" r="r" b="b"/>
            <a:pathLst>
              <a:path w="85089" h="72389">
                <a:moveTo>
                  <a:pt x="25031" y="0"/>
                </a:moveTo>
                <a:lnTo>
                  <a:pt x="0" y="71970"/>
                </a:lnTo>
                <a:lnTo>
                  <a:pt x="84480" y="61023"/>
                </a:lnTo>
                <a:lnTo>
                  <a:pt x="25031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CA72DD-90FD-1448-9B00-C5890F073652}"/>
              </a:ext>
            </a:extLst>
          </p:cNvPr>
          <p:cNvSpPr/>
          <p:nvPr/>
        </p:nvSpPr>
        <p:spPr>
          <a:xfrm>
            <a:off x="5845413" y="826573"/>
            <a:ext cx="256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320">
              <a:lnSpc>
                <a:spcPct val="100000"/>
              </a:lnSpc>
              <a:spcBef>
                <a:spcPts val="120"/>
              </a:spcBef>
            </a:pPr>
            <a:r>
              <a:rPr lang="en-US" spc="7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en-US" i="1" spc="75" dirty="0" err="1">
                <a:latin typeface="Times New Roman" panose="02020603050405020304"/>
                <a:cs typeface="Times New Roman" panose="02020603050405020304"/>
              </a:rPr>
              <a:t>S</a:t>
            </a:r>
            <a:r>
              <a:rPr lang="en-US" sz="1600" i="1" spc="112" baseline="-24000" dirty="0" err="1">
                <a:latin typeface="Times New Roman" panose="02020603050405020304"/>
                <a:cs typeface="Times New Roman" panose="02020603050405020304"/>
              </a:rPr>
              <a:t>x</a:t>
            </a:r>
            <a:r>
              <a:rPr lang="en-US" sz="1600" i="1" spc="-247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spc="-2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lang="en-US" i="1" spc="1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lang="en-US" sz="1600" i="1" spc="150" baseline="-240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lang="en-US" sz="1600" i="1" spc="-209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dirty="0">
                <a:latin typeface="Arial" panose="020B0604020202020204"/>
                <a:cs typeface="Arial" panose="020B0604020202020204"/>
              </a:rPr>
              <a:t>Gradient </a:t>
            </a:r>
            <a:r>
              <a:rPr lang="en-US" spc="5" dirty="0">
                <a:latin typeface="Arial" panose="020B0604020202020204"/>
                <a:cs typeface="Arial" panose="020B0604020202020204"/>
              </a:rPr>
              <a:t>Vector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413131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Canny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Edge</a:t>
            </a:r>
            <a:r>
              <a:rPr sz="32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Detector  Third</a:t>
            </a:r>
            <a:r>
              <a:rPr sz="32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Step</a:t>
            </a:r>
            <a:endParaRPr sz="3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541" y="1563126"/>
            <a:ext cx="7026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Gradient magnitude and gradient</a:t>
            </a:r>
            <a:r>
              <a:rPr sz="2800" spc="15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direction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47825" y="2579569"/>
            <a:ext cx="2676524" cy="1790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19600" y="2579569"/>
            <a:ext cx="2409824" cy="1790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61602" y="4509905"/>
            <a:ext cx="645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i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m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age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33277" y="4509905"/>
            <a:ext cx="1976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gradient</a:t>
            </a:r>
            <a:r>
              <a:rPr sz="18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magnitude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413131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Canny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Edge</a:t>
            </a:r>
            <a:r>
              <a:rPr sz="32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Detector  Fourth</a:t>
            </a:r>
            <a:r>
              <a:rPr sz="32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Step</a:t>
            </a:r>
            <a:endParaRPr sz="3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1462905"/>
            <a:ext cx="5486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Non</a:t>
            </a:r>
            <a:r>
              <a:rPr lang="en-US" altLang="zh-CN" sz="2800" spc="-5" dirty="0">
                <a:latin typeface="Arial" panose="020B0604020202020204"/>
                <a:cs typeface="Arial" panose="020B0604020202020204"/>
              </a:rPr>
              <a:t>-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maximum</a:t>
            </a:r>
            <a:r>
              <a:rPr sz="280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suppression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8526" y="3657601"/>
            <a:ext cx="2125663" cy="2125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4126" y="3657601"/>
            <a:ext cx="2133599" cy="213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5F870-A2C6-0D44-927B-F81A7F9E6564}"/>
              </a:ext>
            </a:extLst>
          </p:cNvPr>
          <p:cNvSpPr/>
          <p:nvPr/>
        </p:nvSpPr>
        <p:spPr>
          <a:xfrm>
            <a:off x="685800" y="2018729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Edge occurs where gradient reaches a maxima</a:t>
            </a:r>
          </a:p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Suppress non-maxima gradient even if it passes threshold</a:t>
            </a:r>
          </a:p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Compare current pixel vs neighbors along direction of gradient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Remove if not maximum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2206" y="2359983"/>
            <a:ext cx="3505200" cy="2138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6037" y="2426807"/>
            <a:ext cx="3505200" cy="21380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D0DEAB0D-445C-A544-917D-4FCD3B1B99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413131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Canny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Edge</a:t>
            </a:r>
            <a:r>
              <a:rPr sz="32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Detector  Fourth</a:t>
            </a:r>
            <a:r>
              <a:rPr sz="32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Step</a:t>
            </a:r>
            <a:endParaRPr sz="3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F0E532A7-6A37-D54C-B1A3-5194F8064473}"/>
              </a:ext>
            </a:extLst>
          </p:cNvPr>
          <p:cNvSpPr txBox="1"/>
          <p:nvPr/>
        </p:nvSpPr>
        <p:spPr>
          <a:xfrm>
            <a:off x="838200" y="1462905"/>
            <a:ext cx="5486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Non</a:t>
            </a:r>
            <a:r>
              <a:rPr lang="en-US" altLang="zh-CN" sz="2800" spc="-5" dirty="0">
                <a:latin typeface="Arial" panose="020B0604020202020204"/>
                <a:cs typeface="Arial" panose="020B0604020202020204"/>
              </a:rPr>
              <a:t>-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maximum</a:t>
            </a:r>
            <a:r>
              <a:rPr sz="2800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suppression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9C4C22C5-E4C8-CF4C-A85B-EFC7B379660F}"/>
              </a:ext>
            </a:extLst>
          </p:cNvPr>
          <p:cNvSpPr txBox="1"/>
          <p:nvPr/>
        </p:nvSpPr>
        <p:spPr>
          <a:xfrm>
            <a:off x="1750107" y="4690401"/>
            <a:ext cx="15293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N" sz="2400" spc="-10" dirty="0">
                <a:latin typeface="Arial" panose="020B0604020202020204"/>
                <a:cs typeface="Arial" panose="020B0604020202020204"/>
              </a:rPr>
              <a:t>Before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90A8841F-776E-AA46-9644-CF9D1161188C}"/>
              </a:ext>
            </a:extLst>
          </p:cNvPr>
          <p:cNvSpPr txBox="1"/>
          <p:nvPr/>
        </p:nvSpPr>
        <p:spPr>
          <a:xfrm>
            <a:off x="6705600" y="4690401"/>
            <a:ext cx="15293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N" sz="2400" spc="-10" dirty="0">
                <a:latin typeface="Arial" panose="020B0604020202020204"/>
                <a:cs typeface="Arial" panose="020B0604020202020204"/>
              </a:rPr>
              <a:t>After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020E250-EA59-1443-8FAF-BC17495B5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413131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Canny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Edge</a:t>
            </a:r>
            <a:r>
              <a:rPr sz="32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Detector  F</a:t>
            </a:r>
            <a:r>
              <a:rPr lang="en-CN" sz="3200" b="1" spc="-5" dirty="0">
                <a:latin typeface="Arial" panose="020B0604020202020204"/>
                <a:cs typeface="Arial" panose="020B0604020202020204"/>
              </a:rPr>
              <a:t>ifth</a:t>
            </a:r>
            <a:r>
              <a:rPr sz="32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Step</a:t>
            </a:r>
            <a:endParaRPr sz="3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6C30383-AF60-434A-B1F5-4ACC6F7AA16D}"/>
              </a:ext>
            </a:extLst>
          </p:cNvPr>
          <p:cNvSpPr txBox="1"/>
          <p:nvPr/>
        </p:nvSpPr>
        <p:spPr>
          <a:xfrm>
            <a:off x="838200" y="1462905"/>
            <a:ext cx="5486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lang="en-US" sz="2800" spc="-5" dirty="0">
                <a:latin typeface="Arial" panose="020B0604020202020204"/>
                <a:cs typeface="Arial" panose="020B0604020202020204"/>
              </a:rPr>
              <a:t>Hysteresis Thresholding</a:t>
            </a:r>
            <a:endParaRPr sz="2800" spc="-5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76E5-6AE4-BB47-912B-ACDF37459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90" y="2773017"/>
            <a:ext cx="3644076" cy="2625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36A8B-A60F-A646-A1AB-DFE08D164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769704"/>
            <a:ext cx="3644076" cy="26253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872836-4DBC-0C4F-B5FB-F6CFC708155E}"/>
              </a:ext>
            </a:extLst>
          </p:cNvPr>
          <p:cNvSpPr/>
          <p:nvPr/>
        </p:nvSpPr>
        <p:spPr>
          <a:xfrm>
            <a:off x="1704261" y="5379067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Threshold too high                                         Threshold too 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98875-E79B-4A40-8D16-0BF63F886D3A}"/>
              </a:ext>
            </a:extLst>
          </p:cNvPr>
          <p:cNvSpPr/>
          <p:nvPr/>
        </p:nvSpPr>
        <p:spPr>
          <a:xfrm>
            <a:off x="2226310" y="2287155"/>
            <a:ext cx="548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Detecting edges with a single threshold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6938" y="2298368"/>
            <a:ext cx="7693661" cy="285783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  <a:buSzPct val="75000"/>
              <a:tabLst>
                <a:tab pos="3556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If the gradient at a pixel</a:t>
            </a:r>
            <a:r>
              <a:rPr sz="2800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is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756285" lvl="1" indent="-286385">
              <a:lnSpc>
                <a:spcPct val="100000"/>
              </a:lnSpc>
              <a:spcBef>
                <a:spcPts val="590"/>
              </a:spcBef>
              <a:buSzPct val="75000"/>
              <a:buChar char="–"/>
              <a:tabLst>
                <a:tab pos="756920" algn="l"/>
              </a:tabLst>
            </a:pPr>
            <a:r>
              <a:rPr sz="2400" spc="-5" dirty="0">
                <a:latin typeface="Arial" panose="020B0604020202020204"/>
                <a:cs typeface="Arial" panose="020B0604020202020204"/>
              </a:rPr>
              <a:t>above “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High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”, declare it as an ‘</a:t>
            </a:r>
            <a:r>
              <a:rPr lang="en-US" sz="2400" b="1" spc="-5" dirty="0">
                <a:latin typeface="Arial" panose="020B0604020202020204"/>
                <a:cs typeface="Arial" panose="020B0604020202020204"/>
              </a:rPr>
              <a:t>strong</a:t>
            </a:r>
            <a:r>
              <a:rPr lang="en-US" sz="24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edge</a:t>
            </a:r>
            <a:r>
              <a:rPr sz="240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pixel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’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SzPct val="75000"/>
              <a:buChar char="–"/>
              <a:tabLst>
                <a:tab pos="756920" algn="l"/>
              </a:tabLst>
            </a:pPr>
            <a:r>
              <a:rPr sz="2400" spc="-5" dirty="0">
                <a:latin typeface="Arial" panose="020B0604020202020204"/>
                <a:cs typeface="Arial" panose="020B0604020202020204"/>
              </a:rPr>
              <a:t>below </a:t>
            </a:r>
            <a:r>
              <a:rPr sz="2400" dirty="0">
                <a:latin typeface="Arial" panose="020B0604020202020204"/>
                <a:cs typeface="Arial" panose="020B0604020202020204"/>
              </a:rPr>
              <a:t>“</a:t>
            </a:r>
            <a:r>
              <a:rPr sz="2400" b="1" dirty="0">
                <a:latin typeface="Arial" panose="020B0604020202020204"/>
                <a:cs typeface="Arial" panose="020B0604020202020204"/>
              </a:rPr>
              <a:t>Low</a:t>
            </a:r>
            <a:r>
              <a:rPr sz="2400" dirty="0">
                <a:latin typeface="Arial" panose="020B0604020202020204"/>
                <a:cs typeface="Arial" panose="020B0604020202020204"/>
              </a:rPr>
              <a:t>”,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declare it as a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“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non-edge-pixel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”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SzPct val="75000"/>
              <a:buFont typeface="Arial" panose="020B0604020202020204"/>
              <a:buChar char="–"/>
              <a:tabLst>
                <a:tab pos="756920" algn="l"/>
              </a:tabLst>
            </a:pPr>
            <a:r>
              <a:rPr sz="2400" b="1" dirty="0">
                <a:latin typeface="Arial" panose="020B0604020202020204"/>
                <a:cs typeface="Arial" panose="020B0604020202020204"/>
              </a:rPr>
              <a:t>between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“low” and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“high”</a:t>
            </a:r>
            <a:endParaRPr sz="2400" dirty="0">
              <a:latin typeface="Arial" panose="020B0604020202020204"/>
              <a:cs typeface="Arial" panose="020B0604020202020204"/>
            </a:endParaRPr>
          </a:p>
          <a:p>
            <a:pPr marL="1155065" marR="5080" lvl="2" indent="-227965">
              <a:lnSpc>
                <a:spcPct val="100000"/>
              </a:lnSpc>
              <a:spcBef>
                <a:spcPts val="485"/>
              </a:spcBef>
              <a:buSzPct val="75000"/>
              <a:buFont typeface="Wingdings" panose="05000000000000000000"/>
              <a:buChar char=""/>
              <a:tabLst>
                <a:tab pos="1155700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Consider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its </a:t>
            </a:r>
            <a:r>
              <a:rPr sz="2000" dirty="0">
                <a:latin typeface="Arial" panose="020B0604020202020204"/>
                <a:cs typeface="Arial" panose="020B0604020202020204"/>
              </a:rPr>
              <a:t>neighbors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iteratively then </a:t>
            </a:r>
            <a:r>
              <a:rPr sz="2000" dirty="0">
                <a:latin typeface="Arial" panose="020B0604020202020204"/>
                <a:cs typeface="Arial" panose="020B0604020202020204"/>
              </a:rPr>
              <a:t>declare it an  “edge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pixel” </a:t>
            </a:r>
            <a:r>
              <a:rPr sz="2000" dirty="0">
                <a:latin typeface="Arial" panose="020B0604020202020204"/>
                <a:cs typeface="Arial" panose="020B0604020202020204"/>
              </a:rPr>
              <a:t>if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it </a:t>
            </a:r>
            <a:r>
              <a:rPr sz="2000" dirty="0">
                <a:latin typeface="Arial" panose="020B0604020202020204"/>
                <a:cs typeface="Arial" panose="020B0604020202020204"/>
              </a:rPr>
              <a:t>is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connected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to </a:t>
            </a:r>
            <a:r>
              <a:rPr sz="2000" dirty="0">
                <a:latin typeface="Arial" panose="020B0604020202020204"/>
                <a:cs typeface="Arial" panose="020B0604020202020204"/>
              </a:rPr>
              <a:t>an ‘</a:t>
            </a:r>
            <a:r>
              <a:rPr lang="en-US" sz="2000" dirty="0">
                <a:latin typeface="Arial" panose="020B0604020202020204"/>
                <a:cs typeface="Arial" panose="020B0604020202020204"/>
              </a:rPr>
              <a:t>strong </a:t>
            </a:r>
            <a:r>
              <a:rPr sz="2000" dirty="0">
                <a:latin typeface="Arial" panose="020B0604020202020204"/>
                <a:cs typeface="Arial" panose="020B0604020202020204"/>
              </a:rPr>
              <a:t>edge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pixel’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directly  </a:t>
            </a:r>
            <a:r>
              <a:rPr sz="2000" dirty="0">
                <a:latin typeface="Arial" panose="020B0604020202020204"/>
                <a:cs typeface="Arial" panose="020B0604020202020204"/>
              </a:rPr>
              <a:t>or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via pixels </a:t>
            </a:r>
            <a:r>
              <a:rPr sz="2000" b="1" dirty="0">
                <a:latin typeface="Arial" panose="020B0604020202020204"/>
                <a:cs typeface="Arial" panose="020B0604020202020204"/>
              </a:rPr>
              <a:t>between </a:t>
            </a:r>
            <a:r>
              <a:rPr sz="2000" dirty="0">
                <a:latin typeface="Arial" panose="020B0604020202020204"/>
                <a:cs typeface="Arial" panose="020B0604020202020204"/>
              </a:rPr>
              <a:t>“low” and</a:t>
            </a:r>
            <a:r>
              <a:rPr sz="2000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“high”.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020E250-EA59-1443-8FAF-BC17495B5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413131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Canny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Edge</a:t>
            </a:r>
            <a:r>
              <a:rPr sz="32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Detector  F</a:t>
            </a:r>
            <a:r>
              <a:rPr lang="en-CN" sz="3200" b="1" spc="-5" dirty="0">
                <a:latin typeface="Arial" panose="020B0604020202020204"/>
                <a:cs typeface="Arial" panose="020B0604020202020204"/>
              </a:rPr>
              <a:t>ifth</a:t>
            </a:r>
            <a:r>
              <a:rPr sz="32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Step</a:t>
            </a:r>
            <a:endParaRPr sz="3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6C30383-AF60-434A-B1F5-4ACC6F7AA16D}"/>
              </a:ext>
            </a:extLst>
          </p:cNvPr>
          <p:cNvSpPr txBox="1"/>
          <p:nvPr/>
        </p:nvSpPr>
        <p:spPr>
          <a:xfrm>
            <a:off x="838200" y="1462905"/>
            <a:ext cx="5486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lang="en-US" sz="2800" spc="-5" dirty="0">
                <a:latin typeface="Arial" panose="020B0604020202020204"/>
                <a:cs typeface="Arial" panose="020B0604020202020204"/>
              </a:rPr>
              <a:t>Hysteresis Thresholding</a:t>
            </a:r>
            <a:endParaRPr sz="2800" spc="-5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992657"/>
      </p:ext>
    </p:extLst>
  </p:cSld>
  <p:clrMapOvr>
    <a:masterClrMapping/>
  </p:clrMapOvr>
  <p:transition spd="slow"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020E250-EA59-1443-8FAF-BC17495B5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413131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Canny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Edge</a:t>
            </a:r>
            <a:r>
              <a:rPr sz="32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Detector  F</a:t>
            </a:r>
            <a:r>
              <a:rPr lang="en-CN" sz="3200" b="1" spc="-5" dirty="0">
                <a:latin typeface="Arial" panose="020B0604020202020204"/>
                <a:cs typeface="Arial" panose="020B0604020202020204"/>
              </a:rPr>
              <a:t>ifth</a:t>
            </a:r>
            <a:r>
              <a:rPr sz="32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Step</a:t>
            </a:r>
            <a:endParaRPr sz="3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6C30383-AF60-434A-B1F5-4ACC6F7AA16D}"/>
              </a:ext>
            </a:extLst>
          </p:cNvPr>
          <p:cNvSpPr txBox="1"/>
          <p:nvPr/>
        </p:nvSpPr>
        <p:spPr>
          <a:xfrm>
            <a:off x="838200" y="1462905"/>
            <a:ext cx="5486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lang="en-US" sz="2800" spc="-5" dirty="0">
                <a:latin typeface="Arial" panose="020B0604020202020204"/>
                <a:cs typeface="Arial" panose="020B0604020202020204"/>
              </a:rPr>
              <a:t>Hysteresis Thresholding</a:t>
            </a:r>
            <a:endParaRPr sz="2800" spc="-5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6A7E75-A5BF-0C48-B363-20E0BF9C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312504"/>
            <a:ext cx="6932218" cy="26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77526"/>
      </p:ext>
    </p:extLst>
  </p:cSld>
  <p:clrMapOvr>
    <a:masterClrMapping/>
  </p:clrMapOvr>
  <p:transition spd="slow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114800" y="2133600"/>
            <a:ext cx="1196538" cy="101886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lang="en-US" sz="2000" spc="5" dirty="0">
                <a:latin typeface="Arial" panose="020B0604020202020204"/>
                <a:cs typeface="Arial" panose="020B0604020202020204"/>
              </a:rPr>
              <a:t>Single threshold=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25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8623" y="2743200"/>
            <a:ext cx="2884487" cy="1928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11338" y="1816894"/>
            <a:ext cx="2883242" cy="1928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36598" y="3916839"/>
            <a:ext cx="2884486" cy="1890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080073" y="4267200"/>
            <a:ext cx="1231265" cy="118999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000" spc="5" dirty="0">
                <a:latin typeface="Arial" panose="020B0604020202020204"/>
                <a:cs typeface="Arial" panose="020B0604020202020204"/>
              </a:rPr>
              <a:t>Hysteresis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36830">
              <a:lnSpc>
                <a:spcPct val="100000"/>
              </a:lnSpc>
              <a:spcBef>
                <a:spcPts val="655"/>
              </a:spcBef>
            </a:pPr>
            <a:r>
              <a:rPr sz="2000" i="1" spc="10" dirty="0">
                <a:latin typeface="Times New Roman" panose="02020603050405020304"/>
                <a:cs typeface="Times New Roman" panose="02020603050405020304"/>
              </a:rPr>
              <a:t>High </a:t>
            </a:r>
            <a:r>
              <a:rPr sz="2000" spc="10" dirty="0">
                <a:latin typeface="Symbol" panose="05050102010706020507"/>
                <a:cs typeface="Symbol" panose="05050102010706020507"/>
              </a:rPr>
              <a:t></a:t>
            </a:r>
            <a:r>
              <a:rPr sz="200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35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  <a:p>
            <a:pPr marL="36830">
              <a:lnSpc>
                <a:spcPct val="100000"/>
              </a:lnSpc>
              <a:spcBef>
                <a:spcPts val="660"/>
              </a:spcBef>
              <a:tabLst>
                <a:tab pos="609600" algn="l"/>
              </a:tabLst>
            </a:pPr>
            <a:r>
              <a:rPr sz="2000" i="1" spc="10" dirty="0">
                <a:latin typeface="Times New Roman" panose="02020603050405020304"/>
                <a:cs typeface="Times New Roman" panose="02020603050405020304"/>
              </a:rPr>
              <a:t>Low	</a:t>
            </a:r>
            <a:r>
              <a:rPr sz="2000" spc="10" dirty="0">
                <a:latin typeface="Symbol" panose="05050102010706020507"/>
                <a:cs typeface="Symbol" panose="05050102010706020507"/>
              </a:rPr>
              <a:t></a:t>
            </a:r>
            <a:r>
              <a:rPr sz="2000" spc="-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spc="10" dirty="0">
                <a:latin typeface="Times New Roman" panose="02020603050405020304"/>
                <a:cs typeface="Times New Roman" panose="02020603050405020304"/>
              </a:rPr>
              <a:t>15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7ED6AEF-3C0A-1143-BC5D-CB6BAA83C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4131310" cy="9662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spc="-5" dirty="0">
                <a:latin typeface="Arial" panose="020B0604020202020204"/>
                <a:cs typeface="Arial" panose="020B0604020202020204"/>
              </a:rPr>
              <a:t>Canny </a:t>
            </a:r>
            <a:r>
              <a:rPr sz="3200" b="1" dirty="0">
                <a:latin typeface="Arial" panose="020B0604020202020204"/>
                <a:cs typeface="Arial" panose="020B0604020202020204"/>
              </a:rPr>
              <a:t>Edge</a:t>
            </a:r>
            <a:r>
              <a:rPr sz="3200" b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Detector  F</a:t>
            </a:r>
            <a:r>
              <a:rPr lang="en-CN" sz="3200" b="1" spc="-5" dirty="0">
                <a:latin typeface="Arial" panose="020B0604020202020204"/>
                <a:cs typeface="Arial" panose="020B0604020202020204"/>
              </a:rPr>
              <a:t>ifth</a:t>
            </a:r>
            <a:r>
              <a:rPr sz="32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3200" b="1" spc="-5" dirty="0">
                <a:latin typeface="Arial" panose="020B0604020202020204"/>
                <a:cs typeface="Arial" panose="020B0604020202020204"/>
              </a:rPr>
              <a:t>Step</a:t>
            </a:r>
            <a:endParaRPr sz="3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EBB2874D-DCCD-D348-B18B-BEC5FFDD33CF}"/>
              </a:ext>
            </a:extLst>
          </p:cNvPr>
          <p:cNvSpPr txBox="1"/>
          <p:nvPr/>
        </p:nvSpPr>
        <p:spPr>
          <a:xfrm>
            <a:off x="838200" y="1462905"/>
            <a:ext cx="5486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SzPct val="75000"/>
              <a:buFont typeface="Wingdings" panose="05000000000000000000"/>
              <a:buChar char=""/>
              <a:tabLst>
                <a:tab pos="355600" algn="l"/>
              </a:tabLst>
            </a:pPr>
            <a:r>
              <a:rPr lang="en-US" sz="2800" spc="-5" dirty="0">
                <a:latin typeface="Arial" panose="020B0604020202020204"/>
                <a:cs typeface="Arial" panose="020B0604020202020204"/>
              </a:rPr>
              <a:t>Hysteresis Thresholding</a:t>
            </a:r>
            <a:endParaRPr sz="2800"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 panose="020B0604020202020204"/>
                <a:cs typeface="Arial" panose="020B0604020202020204"/>
              </a:rPr>
              <a:t>Edge</a:t>
            </a:r>
            <a:r>
              <a:rPr lang="zh-CN" altLang="en-US" sz="3600" spc="-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600" spc="-5" dirty="0">
                <a:latin typeface="Arial" panose="020B0604020202020204"/>
                <a:cs typeface="Arial" panose="020B0604020202020204"/>
              </a:rPr>
              <a:t>Detection in Mammals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CBC56-A610-9E49-B29F-8A07E1FF905C}"/>
              </a:ext>
            </a:extLst>
          </p:cNvPr>
          <p:cNvSpPr/>
          <p:nvPr/>
        </p:nvSpPr>
        <p:spPr>
          <a:xfrm>
            <a:off x="759286" y="1094398"/>
            <a:ext cx="1797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Fei-Fei Li etc.</a:t>
            </a:r>
          </a:p>
        </p:txBody>
      </p:sp>
      <p:pic>
        <p:nvPicPr>
          <p:cNvPr id="6145" name="Picture 1" descr="page2image7041216">
            <a:extLst>
              <a:ext uri="{FF2B5EF4-FFF2-40B4-BE49-F238E27FC236}">
                <a16:creationId xmlns:a16="http://schemas.microsoft.com/office/drawing/2014/main" id="{E0F7C2A0-7BED-D840-9A25-ED96A846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541" y="1584728"/>
            <a:ext cx="6572917" cy="40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805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07696"/>
            <a:ext cx="67792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E</a:t>
            </a:r>
            <a:r>
              <a:rPr sz="4000" spc="-85" dirty="0"/>
              <a:t>x</a:t>
            </a:r>
            <a:r>
              <a:rPr sz="4000" spc="-5" dirty="0"/>
              <a:t>amp</a:t>
            </a:r>
            <a:r>
              <a:rPr sz="4000" spc="-10" dirty="0"/>
              <a:t>l</a:t>
            </a:r>
            <a:r>
              <a:rPr sz="4000" spc="-5" dirty="0"/>
              <a:t>e</a:t>
            </a:r>
            <a:r>
              <a:rPr lang="en-US" altLang="zh-CN" sz="4000" spc="-5" dirty="0"/>
              <a:t> of Canny Detector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830226" y="5798311"/>
            <a:ext cx="407222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riginal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image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(Lena)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00" y="1250950"/>
            <a:ext cx="4387850" cy="4387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172200" y="1981200"/>
            <a:ext cx="2925762" cy="2925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1981200"/>
            <a:ext cx="2925762" cy="2925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124200" y="1981200"/>
            <a:ext cx="2925762" cy="2925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86638" y="4903723"/>
            <a:ext cx="2550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X-Derivative of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Gaussian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9183" y="4903723"/>
            <a:ext cx="2528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 panose="020B0604020202020204"/>
                <a:cs typeface="Arial" panose="020B0604020202020204"/>
              </a:rPr>
              <a:t>Y-Derivative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of</a:t>
            </a:r>
            <a:r>
              <a:rPr sz="180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Gaussian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3319" y="4903723"/>
            <a:ext cx="202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Gradient</a:t>
            </a:r>
            <a:r>
              <a:rPr sz="1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Magnitude</a:t>
            </a:r>
            <a:endParaRPr sz="1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5EA117D-ECD6-B947-8B2B-842DE083D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940" y="107696"/>
            <a:ext cx="67792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5" dirty="0">
                <a:latin typeface="+mn-lt"/>
              </a:rPr>
              <a:t>Compute Gradient Derivative</a:t>
            </a:r>
            <a:endParaRPr sz="4000" dirty="0">
              <a:latin typeface="+mn-l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07696"/>
            <a:ext cx="59112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Get Orientation </a:t>
            </a:r>
            <a:r>
              <a:rPr sz="4000" spc="-20" dirty="0"/>
              <a:t>at </a:t>
            </a:r>
            <a:r>
              <a:rPr sz="4000" spc="-25" dirty="0"/>
              <a:t>Each</a:t>
            </a:r>
            <a:r>
              <a:rPr sz="4000" spc="-65" dirty="0"/>
              <a:t> </a:t>
            </a:r>
            <a:r>
              <a:rPr sz="4000" spc="-30" dirty="0"/>
              <a:t>Pixel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2209800" y="1295400"/>
            <a:ext cx="4876787" cy="487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0" y="1143000"/>
            <a:ext cx="4876800" cy="4876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07696"/>
            <a:ext cx="6002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" dirty="0"/>
              <a:t>Before </a:t>
            </a:r>
            <a:r>
              <a:rPr sz="4000" spc="-10" dirty="0"/>
              <a:t>Non-max Suppression</a:t>
            </a:r>
            <a:endParaRPr sz="40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41223"/>
            <a:ext cx="5034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After non-max</a:t>
            </a:r>
            <a:r>
              <a:rPr sz="3600" spc="-35" dirty="0"/>
              <a:t> </a:t>
            </a:r>
            <a:r>
              <a:rPr sz="3600" spc="-10" dirty="0"/>
              <a:t>suppression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905000" y="1219200"/>
            <a:ext cx="4876786" cy="4876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7420"/>
            <a:ext cx="578866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" dirty="0">
                <a:latin typeface="+mn-lt"/>
              </a:rPr>
              <a:t>Hysteresis</a:t>
            </a:r>
            <a:r>
              <a:rPr sz="4000" spc="-30" dirty="0">
                <a:latin typeface="+mn-lt"/>
              </a:rPr>
              <a:t> </a:t>
            </a:r>
            <a:r>
              <a:rPr sz="4000" spc="-10" dirty="0">
                <a:latin typeface="+mn-lt"/>
              </a:rPr>
              <a:t>thresholding</a:t>
            </a:r>
            <a:endParaRPr sz="4000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447800"/>
            <a:ext cx="3962400" cy="4190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3D60D7B-C6A4-4C42-94E4-5DB86FB794AD}"/>
              </a:ext>
            </a:extLst>
          </p:cNvPr>
          <p:cNvSpPr/>
          <p:nvPr/>
        </p:nvSpPr>
        <p:spPr>
          <a:xfrm>
            <a:off x="4800600" y="1461063"/>
            <a:ext cx="3962400" cy="4190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47470"/>
            <a:ext cx="5105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Final </a:t>
            </a:r>
            <a:r>
              <a:rPr sz="4000" spc="-15" dirty="0"/>
              <a:t>Canny </a:t>
            </a:r>
            <a:r>
              <a:rPr sz="4000" spc="-20" dirty="0"/>
              <a:t>Edges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0" y="1676412"/>
            <a:ext cx="4876800" cy="4876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267200" y="1676412"/>
            <a:ext cx="4876800" cy="4876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285" y="245818"/>
            <a:ext cx="8382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0" dirty="0">
                <a:latin typeface="+mn-lt"/>
              </a:rPr>
              <a:t>Effect </a:t>
            </a:r>
            <a:r>
              <a:rPr sz="4000" spc="-5" dirty="0">
                <a:latin typeface="+mn-lt"/>
              </a:rPr>
              <a:t>of</a:t>
            </a:r>
            <a:r>
              <a:rPr lang="en-CN" sz="4000" dirty="0">
                <a:latin typeface="Symbol" panose="05050102010706020507"/>
                <a:cs typeface="Symbol" panose="05050102010706020507"/>
              </a:rPr>
              <a:t> </a:t>
            </a:r>
            <a:r>
              <a:rPr sz="4000" spc="-5" dirty="0">
                <a:latin typeface="+mn-lt"/>
              </a:rPr>
              <a:t> (Gaussian </a:t>
            </a:r>
            <a:r>
              <a:rPr sz="4000" spc="-25" dirty="0">
                <a:latin typeface="+mn-lt"/>
              </a:rPr>
              <a:t>kernel</a:t>
            </a:r>
            <a:r>
              <a:rPr sz="4000" spc="-80" dirty="0">
                <a:latin typeface="+mn-lt"/>
              </a:rPr>
              <a:t> </a:t>
            </a:r>
            <a:r>
              <a:rPr sz="4000" spc="-20" dirty="0">
                <a:latin typeface="+mn-lt"/>
              </a:rPr>
              <a:t>spread/size)</a:t>
            </a:r>
            <a:endParaRPr sz="4000" dirty="0">
              <a:latin typeface="+mn-lt"/>
              <a:cs typeface="Times New Roman" panose="020206030504050203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0" y="1385887"/>
            <a:ext cx="2925762" cy="2925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09913" y="1371600"/>
            <a:ext cx="2925761" cy="2925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2400" y="1385887"/>
            <a:ext cx="2925762" cy="29257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507740" y="4394200"/>
            <a:ext cx="12827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Canny</a:t>
            </a:r>
            <a:r>
              <a:rPr sz="20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with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0172" y="4433887"/>
            <a:ext cx="856867" cy="22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479540" y="4383087"/>
            <a:ext cx="12827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Canny</a:t>
            </a:r>
            <a:r>
              <a:rPr sz="20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with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98186" y="4422190"/>
            <a:ext cx="860282" cy="217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16939" y="4383087"/>
            <a:ext cx="8477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or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i</a:t>
            </a:r>
            <a:r>
              <a:rPr sz="2000" dirty="0">
                <a:latin typeface="Arial" panose="020B0604020202020204"/>
                <a:cs typeface="Arial" panose="020B0604020202020204"/>
              </a:rPr>
              <a:t>ginal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4800" y="4952851"/>
            <a:ext cx="8161020" cy="1399101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spc="-10" dirty="0">
                <a:latin typeface="Arial" panose="020B0604020202020204"/>
                <a:cs typeface="Arial" panose="020B0604020202020204"/>
              </a:rPr>
              <a:t>The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choice of </a:t>
            </a:r>
            <a:r>
              <a:rPr sz="2800" spc="-5" dirty="0">
                <a:latin typeface="Symbol" panose="05050102010706020507"/>
                <a:cs typeface="Symbol" panose="05050102010706020507"/>
              </a:rPr>
              <a:t>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depends on desired</a:t>
            </a:r>
            <a:r>
              <a:rPr sz="2800" spc="18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behavior</a:t>
            </a:r>
            <a:endParaRPr sz="2800" dirty="0">
              <a:latin typeface="Arial" panose="020B0604020202020204"/>
              <a:cs typeface="Arial" panose="020B0604020202020204"/>
            </a:endParaRPr>
          </a:p>
          <a:p>
            <a:pPr marL="756285" indent="-286385">
              <a:lnSpc>
                <a:spcPct val="100000"/>
              </a:lnSpc>
              <a:spcBef>
                <a:spcPts val="50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Arial" panose="020B0604020202020204"/>
                <a:cs typeface="Arial" panose="020B0604020202020204"/>
              </a:rPr>
              <a:t>large </a:t>
            </a:r>
            <a:r>
              <a:rPr sz="2400" dirty="0">
                <a:latin typeface="Symbol" panose="05050102010706020507"/>
                <a:cs typeface="Symbol" panose="05050102010706020507"/>
              </a:rPr>
              <a:t>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detects </a:t>
            </a:r>
            <a:r>
              <a:rPr sz="2400" dirty="0">
                <a:latin typeface="Arial" panose="020B0604020202020204"/>
                <a:cs typeface="Arial" panose="020B0604020202020204"/>
              </a:rPr>
              <a:t>large scale</a:t>
            </a:r>
            <a:r>
              <a:rPr sz="24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Arial" panose="020B0604020202020204"/>
                <a:cs typeface="Arial" panose="020B0604020202020204"/>
              </a:rPr>
              <a:t>edges</a:t>
            </a:r>
          </a:p>
          <a:p>
            <a:pPr marL="756285" indent="-286385">
              <a:lnSpc>
                <a:spcPct val="100000"/>
              </a:lnSpc>
              <a:spcBef>
                <a:spcPts val="480"/>
              </a:spcBef>
              <a:buChar char="•"/>
              <a:tabLst>
                <a:tab pos="756285" algn="l"/>
                <a:tab pos="756920" algn="l"/>
              </a:tabLst>
            </a:pPr>
            <a:r>
              <a:rPr sz="2400" dirty="0">
                <a:latin typeface="Arial" panose="020B0604020202020204"/>
                <a:cs typeface="Arial" panose="020B0604020202020204"/>
              </a:rPr>
              <a:t>small </a:t>
            </a:r>
            <a:r>
              <a:rPr sz="2400" dirty="0">
                <a:latin typeface="Symbol" panose="05050102010706020507"/>
                <a:cs typeface="Symbol" panose="05050102010706020507"/>
              </a:rPr>
              <a:t>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detects fine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features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 panose="020B0604020202020204"/>
                <a:cs typeface="Arial" panose="020B0604020202020204"/>
              </a:rPr>
              <a:t>Edge</a:t>
            </a:r>
            <a:r>
              <a:rPr lang="zh-CN" altLang="en-US" sz="3600" spc="-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600" spc="-5" dirty="0">
                <a:latin typeface="Arial" panose="020B0604020202020204"/>
                <a:cs typeface="Arial" panose="020B0604020202020204"/>
              </a:rPr>
              <a:t>Detection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CBC56-A610-9E49-B29F-8A07E1FF905C}"/>
              </a:ext>
            </a:extLst>
          </p:cNvPr>
          <p:cNvSpPr/>
          <p:nvPr/>
        </p:nvSpPr>
        <p:spPr>
          <a:xfrm>
            <a:off x="609600" y="1066800"/>
            <a:ext cx="8001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•</a:t>
            </a:r>
            <a:r>
              <a:rPr lang="en-US" sz="2000" b="1" dirty="0"/>
              <a:t>Goal:  </a:t>
            </a:r>
            <a:r>
              <a:rPr lang="en-US" sz="2000" dirty="0"/>
              <a:t>Identify sudden changes (discontinuities) in an image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– Intuitively, most semantic and shape information from the image can be encoded in the edges</a:t>
            </a:r>
          </a:p>
          <a:p>
            <a:pPr algn="just"/>
            <a:r>
              <a:rPr lang="en-US" sz="2000" dirty="0"/>
              <a:t>– More compact than pixels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0F2BD-C43C-4E43-A566-F6494518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286000"/>
            <a:ext cx="2732662" cy="2950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324775-4B12-EE44-B30E-AB38243E2B1A}"/>
              </a:ext>
            </a:extLst>
          </p:cNvPr>
          <p:cNvSpPr/>
          <p:nvPr/>
        </p:nvSpPr>
        <p:spPr>
          <a:xfrm>
            <a:off x="646044" y="3099434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dirty="0"/>
              <a:t>• Why do we care about edges?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– Extract information, recognize objects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– Recover geometry and viewpoint</a:t>
            </a:r>
          </a:p>
        </p:txBody>
      </p:sp>
    </p:spTree>
    <p:extLst>
      <p:ext uri="{BB962C8B-B14F-4D97-AF65-F5344CB8AC3E}">
        <p14:creationId xmlns:p14="http://schemas.microsoft.com/office/powerpoint/2010/main" val="374883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286" y="266128"/>
            <a:ext cx="74703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>
                <a:latin typeface="Arial" panose="020B0604020202020204"/>
                <a:cs typeface="Arial" panose="020B0604020202020204"/>
              </a:rPr>
              <a:t>Origin of Edges</a:t>
            </a:r>
            <a:endParaRPr sz="3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CBC56-A610-9E49-B29F-8A07E1FF905C}"/>
              </a:ext>
            </a:extLst>
          </p:cNvPr>
          <p:cNvSpPr/>
          <p:nvPr/>
        </p:nvSpPr>
        <p:spPr>
          <a:xfrm>
            <a:off x="5715000" y="1981200"/>
            <a:ext cx="3352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surface normal discontinuity</a:t>
            </a:r>
          </a:p>
          <a:p>
            <a:endParaRPr lang="en-US" sz="2000" dirty="0"/>
          </a:p>
          <a:p>
            <a:r>
              <a:rPr lang="en-US" sz="2000" dirty="0"/>
              <a:t>depth discontinuity</a:t>
            </a:r>
          </a:p>
          <a:p>
            <a:endParaRPr lang="en-US" sz="2000" dirty="0"/>
          </a:p>
          <a:p>
            <a:r>
              <a:rPr lang="en-US" sz="2000" dirty="0"/>
              <a:t>surface color discontinuity</a:t>
            </a:r>
          </a:p>
          <a:p>
            <a:endParaRPr lang="en-US" sz="2000" dirty="0"/>
          </a:p>
          <a:p>
            <a:r>
              <a:rPr lang="en-US" sz="2000" dirty="0"/>
              <a:t>illumination discontinuity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4E29E-DF20-944A-94CB-69B1370B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5015052" cy="37593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DC17E4-7BD7-8AA7-908D-0DD2C8D44F98}"/>
              </a:ext>
            </a:extLst>
          </p:cNvPr>
          <p:cNvCxnSpPr/>
          <p:nvPr/>
        </p:nvCxnSpPr>
        <p:spPr>
          <a:xfrm flipH="1">
            <a:off x="2362200" y="2209800"/>
            <a:ext cx="3429000" cy="2743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C0024E-9DC6-7E64-D64B-0BF7D8269117}"/>
              </a:ext>
            </a:extLst>
          </p:cNvPr>
          <p:cNvCxnSpPr>
            <a:cxnSpLocks/>
          </p:cNvCxnSpPr>
          <p:nvPr/>
        </p:nvCxnSpPr>
        <p:spPr>
          <a:xfrm flipH="1">
            <a:off x="4076700" y="2895600"/>
            <a:ext cx="1714500" cy="115463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F7AF75-EE75-75ED-9A9A-FB76095F2248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2438400"/>
            <a:ext cx="3124200" cy="153789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1B7871-0CC1-F5B6-8890-8675EAB3B1A7}"/>
              </a:ext>
            </a:extLst>
          </p:cNvPr>
          <p:cNvCxnSpPr>
            <a:cxnSpLocks/>
          </p:cNvCxnSpPr>
          <p:nvPr/>
        </p:nvCxnSpPr>
        <p:spPr>
          <a:xfrm flipH="1">
            <a:off x="3366948" y="3429000"/>
            <a:ext cx="2348052" cy="658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213061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一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模板一</Template>
  <TotalTime>2026</TotalTime>
  <Words>2152</Words>
  <Application>Microsoft Macintosh PowerPoint</Application>
  <PresentationFormat>On-screen Show (4:3)</PresentationFormat>
  <Paragraphs>448</Paragraphs>
  <Slides>77</Slides>
  <Notes>66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-apple-system</vt:lpstr>
      <vt:lpstr>等线</vt:lpstr>
      <vt:lpstr>隶书</vt:lpstr>
      <vt:lpstr>微软雅黑</vt:lpstr>
      <vt:lpstr>PingFang SC</vt:lpstr>
      <vt:lpstr>华文新魏</vt:lpstr>
      <vt:lpstr>Arial</vt:lpstr>
      <vt:lpstr>Calibri</vt:lpstr>
      <vt:lpstr>Calibri Light</vt:lpstr>
      <vt:lpstr>Cambria Math</vt:lpstr>
      <vt:lpstr>Helvetica</vt:lpstr>
      <vt:lpstr>Symbol</vt:lpstr>
      <vt:lpstr>Times New Roman</vt:lpstr>
      <vt:lpstr>Wingdings</vt:lpstr>
      <vt:lpstr>模板一</vt:lpstr>
      <vt:lpstr>默认设计模板</vt:lpstr>
      <vt:lpstr>Equation</vt:lpstr>
      <vt:lpstr>Lecture 4: Edge Detection</vt:lpstr>
      <vt:lpstr>PowerPoint Presentation</vt:lpstr>
      <vt:lpstr>Edges</vt:lpstr>
      <vt:lpstr>Edges</vt:lpstr>
      <vt:lpstr>Edge Detection in Mammals</vt:lpstr>
      <vt:lpstr>Edge Detection in Mammals</vt:lpstr>
      <vt:lpstr>Edge Detection in Mammals</vt:lpstr>
      <vt:lpstr>Edge Detection</vt:lpstr>
      <vt:lpstr>Origin of Edges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Tradeoff between smoothing and localization</vt:lpstr>
      <vt:lpstr>PowerPoint Presentation</vt:lpstr>
      <vt:lpstr>PowerPoint Presentation</vt:lpstr>
      <vt:lpstr>PowerPoint Presentation</vt:lpstr>
      <vt:lpstr>PowerPoint Presentation</vt:lpstr>
      <vt:lpstr>Classical Detectors</vt:lpstr>
      <vt:lpstr>Sobel Edge Detector</vt:lpstr>
      <vt:lpstr>Sobel Edge Detector</vt:lpstr>
      <vt:lpstr>Sobel Edge Detector</vt:lpstr>
      <vt:lpstr>Sobel Edge Detector</vt:lpstr>
      <vt:lpstr>Sobel Edge Detector</vt:lpstr>
      <vt:lpstr>Sobel Filter Problems</vt:lpstr>
      <vt:lpstr>Classical Detectors</vt:lpstr>
      <vt:lpstr>PowerPoint Presentation</vt:lpstr>
      <vt:lpstr>PowerPoint Presentation</vt:lpstr>
      <vt:lpstr>PowerPoint Presentation</vt:lpstr>
      <vt:lpstr>Marr Hildreth Edge Detector</vt:lpstr>
      <vt:lpstr>Marr Hildreth Edge Detector</vt:lpstr>
      <vt:lpstr>Marr Hildreth Edge Detector</vt:lpstr>
      <vt:lpstr>LoG Filter</vt:lpstr>
      <vt:lpstr>Find Zero-crossing</vt:lpstr>
      <vt:lpstr>PowerPoint Presentation</vt:lpstr>
      <vt:lpstr>2S  2 g * I   2 g * I  I * 2 g </vt:lpstr>
      <vt:lpstr>Seperability</vt:lpstr>
      <vt:lpstr>Example</vt:lpstr>
      <vt:lpstr>PowerPoint Presentation</vt:lpstr>
      <vt:lpstr>Classical Detectors</vt:lpstr>
      <vt:lpstr>Canny Edge Detector</vt:lpstr>
      <vt:lpstr>Canny Edge Detector Steps</vt:lpstr>
      <vt:lpstr>Canny Edge Detector  First Two Steps</vt:lpstr>
      <vt:lpstr>Derivative of Gaussian filter</vt:lpstr>
      <vt:lpstr>Canny Edge Detector  First Two Steps</vt:lpstr>
      <vt:lpstr>Canny Edge Detector  Third Step</vt:lpstr>
      <vt:lpstr>Canny Edge Detector  Fourth Step</vt:lpstr>
      <vt:lpstr>Canny Edge Detector  Fourth Step</vt:lpstr>
      <vt:lpstr>Canny Edge Detector  Fifth Step</vt:lpstr>
      <vt:lpstr>Canny Edge Detector  Fifth Step</vt:lpstr>
      <vt:lpstr>Canny Edge Detector  Fifth Step</vt:lpstr>
      <vt:lpstr>Canny Edge Detector  Fifth Step</vt:lpstr>
      <vt:lpstr>Example of Canny Detector</vt:lpstr>
      <vt:lpstr>Compute Gradient Derivative</vt:lpstr>
      <vt:lpstr>Get Orientation at Each Pixel</vt:lpstr>
      <vt:lpstr>Before Non-max Suppression</vt:lpstr>
      <vt:lpstr>After non-max suppression</vt:lpstr>
      <vt:lpstr>Hysteresis thresholding</vt:lpstr>
      <vt:lpstr>Final Canny Edges</vt:lpstr>
      <vt:lpstr>Effect of  (Gaussian kernel spread/size)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 5415 Computer Vision Fall 2004</dc:title>
  <dc:creator>Alper Yilmaz</dc:creator>
  <cp:lastModifiedBy>Su Jingyong</cp:lastModifiedBy>
  <cp:revision>311</cp:revision>
  <cp:lastPrinted>2019-11-21T05:09:00Z</cp:lastPrinted>
  <dcterms:created xsi:type="dcterms:W3CDTF">2019-05-03T08:40:00Z</dcterms:created>
  <dcterms:modified xsi:type="dcterms:W3CDTF">2022-04-19T10:11:16Z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2014-08-26T00:00:00Z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2019-05-03T00:00:00Z</vt:filetime>
  </property>
  <property fmtid="{D5CDD505-2E9C-101B-9397-08002B2CF9AE}" pid="5" name="KSOProductBuildVer">
    <vt:lpwstr>2052-11.1.0.9740</vt:lpwstr>
  </property>
</Properties>
</file>